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44A3C3"/>
    <a:srgbClr val="FEE9D5"/>
    <a:srgbClr val="F36B33"/>
    <a:srgbClr val="7F7F7F"/>
    <a:srgbClr val="002060"/>
    <a:srgbClr val="AFABAB"/>
    <a:srgbClr val="1F497D"/>
    <a:srgbClr val="F1F5F8"/>
    <a:srgbClr val="1B3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438" autoAdjust="0"/>
  </p:normalViewPr>
  <p:slideViewPr>
    <p:cSldViewPr snapToGrid="0">
      <p:cViewPr varScale="1">
        <p:scale>
          <a:sx n="70" d="100"/>
          <a:sy n="70" d="100"/>
        </p:scale>
        <p:origin x="728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67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E025D1-572D-F375-3E3B-C306E1F568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84ED2-9966-176D-DDFA-AFAF926446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36E0-3140-4648-AD81-E603AC8732C3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AC63-F02D-CFC3-A1A0-C56F6F9E47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CD4C5-6742-F3E1-5D1D-537D76FA5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6391B-ADC8-47B0-8FBB-98306CB8D30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7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82424-481B-4C42-8743-0327A6EC44D6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88618-50D1-430B-B8E2-3959C3D35B2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9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sv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80559D1D-74F8-4B44-BE1F-0D435A8402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algn="ctr">
              <a:defRPr>
                <a:noFill/>
              </a:defRPr>
            </a:lvl1pPr>
          </a:lstStyle>
          <a:p>
            <a:r>
              <a:rPr lang="en-GB" dirty="0"/>
              <a:t>Insert an image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D3A249B-D25E-48F7-A170-5F650C0A0D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322" y="4296449"/>
            <a:ext cx="3960000" cy="433061"/>
          </a:xfrm>
        </p:spPr>
        <p:txBody>
          <a:bodyPr lIns="0" rIns="0"/>
          <a:lstStyle>
            <a:lvl1pPr>
              <a:defRPr lang="en-GB" sz="2800" b="1" dirty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B3EA68C8-7C7D-482C-9913-7D958C3D1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323" y="4917996"/>
            <a:ext cx="1980000" cy="144000"/>
          </a:xfrm>
        </p:spPr>
        <p:txBody>
          <a:bodyPr wrap="square" anchor="ctr" anchorCtr="0">
            <a:noAutofit/>
          </a:bodyPr>
          <a:lstStyle>
            <a:lvl1pPr>
              <a:defRPr sz="907" b="1" cap="all" baseline="0">
                <a:solidFill>
                  <a:schemeClr val="tx2"/>
                </a:solidFill>
              </a:defRPr>
            </a:lvl1pPr>
            <a:lvl2pPr>
              <a:defRPr sz="1317"/>
            </a:lvl2pPr>
            <a:lvl3pPr>
              <a:defRPr sz="1317"/>
            </a:lvl3pPr>
            <a:lvl4pPr>
              <a:defRPr sz="1317"/>
            </a:lvl4pPr>
            <a:lvl5pPr>
              <a:defRPr sz="1317"/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355DD1-CE13-4BA5-9CB0-9C311D73D6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1322" y="4917996"/>
            <a:ext cx="1980000" cy="144000"/>
          </a:xfrm>
        </p:spPr>
        <p:txBody>
          <a:bodyPr anchor="ctr" anchorCtr="0"/>
          <a:lstStyle>
            <a:lvl1pPr algn="r">
              <a:defRPr sz="907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CONFIDENTIEL</a:t>
            </a: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5D661B7F-C406-4C26-BF93-EB937C54843C}"/>
              </a:ext>
            </a:extLst>
          </p:cNvPr>
          <p:cNvCxnSpPr>
            <a:cxnSpLocks/>
          </p:cNvCxnSpPr>
          <p:nvPr userDrawn="1"/>
        </p:nvCxnSpPr>
        <p:spPr>
          <a:xfrm>
            <a:off x="841322" y="4821712"/>
            <a:ext cx="3960000" cy="0"/>
          </a:xfrm>
          <a:prstGeom prst="line">
            <a:avLst/>
          </a:prstGeom>
          <a:ln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8E9D5065-0CE0-3C98-B876-4A8779EEE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322" y="1797132"/>
            <a:ext cx="2099998" cy="374109"/>
          </a:xfrm>
          <a:prstGeom prst="rect">
            <a:avLst/>
          </a:prstGeom>
        </p:spPr>
      </p:pic>
      <p:pic>
        <p:nvPicPr>
          <p:cNvPr id="6" name="Graphique 26">
            <a:extLst>
              <a:ext uri="{FF2B5EF4-FFF2-40B4-BE49-F238E27FC236}">
                <a16:creationId xmlns:a16="http://schemas.microsoft.com/office/drawing/2014/main" id="{4B86AABE-E354-14D7-A9A6-0B07BEBC0C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758" b="12496"/>
          <a:stretch>
            <a:fillRect/>
          </a:stretch>
        </p:blipFill>
        <p:spPr>
          <a:xfrm>
            <a:off x="5793696" y="-5486"/>
            <a:ext cx="604608" cy="6868972"/>
          </a:xfrm>
          <a:custGeom>
            <a:avLst/>
            <a:gdLst>
              <a:gd name="connsiteX0" fmla="*/ 0 w 603323"/>
              <a:gd name="connsiteY0" fmla="*/ 0 h 6854547"/>
              <a:gd name="connsiteX1" fmla="*/ 603323 w 603323"/>
              <a:gd name="connsiteY1" fmla="*/ 0 h 6854547"/>
              <a:gd name="connsiteX2" fmla="*/ 603323 w 603323"/>
              <a:gd name="connsiteY2" fmla="*/ 6854547 h 6854547"/>
              <a:gd name="connsiteX3" fmla="*/ 0 w 603323"/>
              <a:gd name="connsiteY3" fmla="*/ 6854547 h 685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323" h="6854547">
                <a:moveTo>
                  <a:pt x="0" y="0"/>
                </a:moveTo>
                <a:lnTo>
                  <a:pt x="603323" y="0"/>
                </a:lnTo>
                <a:lnTo>
                  <a:pt x="603323" y="6854547"/>
                </a:lnTo>
                <a:lnTo>
                  <a:pt x="0" y="685454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66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80559D1D-74F8-4B44-BE1F-0D435A8402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318" y="-1"/>
            <a:ext cx="12197318" cy="3989385"/>
          </a:xfrm>
          <a:noFill/>
        </p:spPr>
        <p:txBody>
          <a:bodyPr anchor="ctr" anchorCtr="0"/>
          <a:lstStyle>
            <a:lvl1pPr algn="ctr">
              <a:defRPr>
                <a:noFill/>
              </a:defRPr>
            </a:lvl1pPr>
          </a:lstStyle>
          <a:p>
            <a:r>
              <a:rPr lang="en-GB" dirty="0"/>
              <a:t>Insert an image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D3A249B-D25E-48F7-A170-5F650C0A0D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108" y="4240569"/>
            <a:ext cx="3960000" cy="433061"/>
          </a:xfrm>
        </p:spPr>
        <p:txBody>
          <a:bodyPr lIns="0" rIns="0"/>
          <a:lstStyle>
            <a:lvl1pPr>
              <a:defRPr lang="en-GB" sz="2800" b="1" dirty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B3EA68C8-7C7D-482C-9913-7D958C3D1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109" y="4862116"/>
            <a:ext cx="1980000" cy="144000"/>
          </a:xfrm>
        </p:spPr>
        <p:txBody>
          <a:bodyPr wrap="square" anchor="ctr" anchorCtr="0">
            <a:noAutofit/>
          </a:bodyPr>
          <a:lstStyle>
            <a:lvl1pPr>
              <a:defRPr sz="1100" b="1" cap="all" baseline="0">
                <a:solidFill>
                  <a:schemeClr val="tx2"/>
                </a:solidFill>
              </a:defRPr>
            </a:lvl1pPr>
            <a:lvl2pPr>
              <a:defRPr sz="1317"/>
            </a:lvl2pPr>
            <a:lvl3pPr>
              <a:defRPr sz="1317"/>
            </a:lvl3pPr>
            <a:lvl4pPr>
              <a:defRPr sz="1317"/>
            </a:lvl4pPr>
            <a:lvl5pPr>
              <a:defRPr sz="1317"/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355DD1-CE13-4BA5-9CB0-9C311D73D6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5108" y="4862116"/>
            <a:ext cx="1980000" cy="144000"/>
          </a:xfrm>
        </p:spPr>
        <p:txBody>
          <a:bodyPr anchor="ctr" anchorCtr="0"/>
          <a:lstStyle>
            <a:lvl1pPr algn="r">
              <a:defRPr sz="11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CONFIDENTIEL</a:t>
            </a: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5D661B7F-C406-4C26-BF93-EB937C54843C}"/>
              </a:ext>
            </a:extLst>
          </p:cNvPr>
          <p:cNvCxnSpPr>
            <a:cxnSpLocks/>
          </p:cNvCxnSpPr>
          <p:nvPr userDrawn="1"/>
        </p:nvCxnSpPr>
        <p:spPr>
          <a:xfrm>
            <a:off x="535108" y="4765832"/>
            <a:ext cx="3960000" cy="0"/>
          </a:xfrm>
          <a:prstGeom prst="line">
            <a:avLst/>
          </a:prstGeom>
          <a:ln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raphic 7">
            <a:extLst>
              <a:ext uri="{FF2B5EF4-FFF2-40B4-BE49-F238E27FC236}">
                <a16:creationId xmlns:a16="http://schemas.microsoft.com/office/drawing/2014/main" id="{82567B6F-3F03-C0F4-91E5-68137FA8F926}"/>
              </a:ext>
            </a:extLst>
          </p:cNvPr>
          <p:cNvSpPr/>
          <p:nvPr userDrawn="1"/>
        </p:nvSpPr>
        <p:spPr>
          <a:xfrm flipH="1">
            <a:off x="-5320" y="5791201"/>
            <a:ext cx="12197313" cy="10667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 w="0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D4519F-DC6D-D1C0-25BC-1416250E9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158" y="6105525"/>
            <a:ext cx="2459482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4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395B1-9E1A-DA48-25BF-E49ECB18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59" y="6395302"/>
            <a:ext cx="3990505" cy="12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655BD30-26F3-F5EE-45FF-A32935E8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585725"/>
            <a:ext cx="11155680" cy="39683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7BF12F3-6D09-2018-931A-E1EF3FCDF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8" y="1018105"/>
            <a:ext cx="11155680" cy="280264"/>
          </a:xfrm>
          <a:prstGeom prst="rect">
            <a:avLst/>
          </a:prstGeom>
        </p:spPr>
        <p:txBody>
          <a:bodyPr lIns="0" rIns="0"/>
          <a:lstStyle/>
          <a:p>
            <a:pPr marL="228600" lvl="0" indent="-228600"/>
            <a:r>
              <a:rPr lang="en-US" dirty="0"/>
              <a:t>Click to edit Master text styles</a:t>
            </a:r>
          </a:p>
        </p:txBody>
      </p:sp>
      <p:sp>
        <p:nvSpPr>
          <p:cNvPr id="6" name="Date Placeholder 17">
            <a:extLst>
              <a:ext uri="{FF2B5EF4-FFF2-40B4-BE49-F238E27FC236}">
                <a16:creationId xmlns:a16="http://schemas.microsoft.com/office/drawing/2014/main" id="{51B1E46A-F04F-F076-F08D-79806F71B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159" y="148260"/>
            <a:ext cx="9168149" cy="256111"/>
          </a:xfrm>
          <a:prstGeom prst="rect">
            <a:avLst/>
          </a:prstGeom>
          <a:noFill/>
        </p:spPr>
        <p:txBody>
          <a:bodyPr wrap="square" lIns="0" tIns="46807" rIns="0" bIns="46807" rtlCol="0">
            <a:spAutoFit/>
          </a:bodyPr>
          <a:lstStyle>
            <a:lvl1pPr>
              <a:defRPr lang="en-US" sz="1050" smtClean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A168751E-2B94-03E4-DB46-D6AB772FD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7362" y="6336864"/>
            <a:ext cx="1980000" cy="280264"/>
          </a:xfrm>
        </p:spPr>
        <p:txBody>
          <a:bodyPr vert="horz" lIns="0" tIns="45720" rIns="0" bIns="45720" rtlCol="0" anchor="ctr"/>
          <a:lstStyle>
            <a:lvl1pPr algn="r">
              <a:spcBef>
                <a:spcPts val="0"/>
              </a:spcBef>
              <a:defRPr lang="en-GB" sz="850" cap="all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9E6B8D9-E8F8-4EDE-66E3-2763BE9C9540}"/>
              </a:ext>
            </a:extLst>
          </p:cNvPr>
          <p:cNvSpPr txBox="1">
            <a:spLocks/>
          </p:cNvSpPr>
          <p:nvPr userDrawn="1"/>
        </p:nvSpPr>
        <p:spPr>
          <a:xfrm>
            <a:off x="11343361" y="6330778"/>
            <a:ext cx="330479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chemeClr val="bg2">
                    <a:alpha val="33000"/>
                  </a:schemeClr>
                </a:solidFill>
                <a:latin typeface="Bebas Neu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DE088-859D-1B4C-85E4-9CFF81D4F7A4}" type="slidenum">
              <a:rPr lang="en-US" sz="1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en-US" sz="1000" b="1" baseline="0" dirty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4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6F9F3287-CC40-3BBA-BC12-F7F628B7CD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632645"/>
          </a:xfrm>
          <a:noFill/>
        </p:spPr>
        <p:txBody>
          <a:bodyPr anchor="ctr" anchorCtr="0"/>
          <a:lstStyle>
            <a:lvl1pPr algn="ctr">
              <a:defRPr>
                <a:noFill/>
              </a:defRPr>
            </a:lvl1pPr>
          </a:lstStyle>
          <a:p>
            <a:r>
              <a:rPr lang="en-GB" dirty="0"/>
              <a:t>Insert an image</a:t>
            </a:r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3B31D49A-1567-3500-F9EB-CB74455FBF90}"/>
              </a:ext>
            </a:extLst>
          </p:cNvPr>
          <p:cNvSpPr/>
          <p:nvPr userDrawn="1"/>
        </p:nvSpPr>
        <p:spPr>
          <a:xfrm flipH="1">
            <a:off x="-5315" y="3988044"/>
            <a:ext cx="12197313" cy="2869956"/>
          </a:xfrm>
          <a:custGeom>
            <a:avLst/>
            <a:gdLst>
              <a:gd name="connsiteX0" fmla="*/ 0 w 12197313"/>
              <a:gd name="connsiteY0" fmla="*/ 637768 h 2869956"/>
              <a:gd name="connsiteX1" fmla="*/ 8669161 w 12197313"/>
              <a:gd name="connsiteY1" fmla="*/ 637768 h 2869956"/>
              <a:gd name="connsiteX2" fmla="*/ 9327357 w 12197313"/>
              <a:gd name="connsiteY2" fmla="*/ 0 h 2869956"/>
              <a:gd name="connsiteX3" fmla="*/ 12197313 w 12197313"/>
              <a:gd name="connsiteY3" fmla="*/ 0 h 2869956"/>
              <a:gd name="connsiteX4" fmla="*/ 12197313 w 12197313"/>
              <a:gd name="connsiteY4" fmla="*/ 2869956 h 2869956"/>
              <a:gd name="connsiteX5" fmla="*/ 0 w 12197313"/>
              <a:gd name="connsiteY5" fmla="*/ 2869956 h 2869956"/>
              <a:gd name="connsiteX6" fmla="*/ 0 w 12197313"/>
              <a:gd name="connsiteY6" fmla="*/ 637768 h 28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313" h="2869956">
                <a:moveTo>
                  <a:pt x="0" y="637768"/>
                </a:moveTo>
                <a:lnTo>
                  <a:pt x="8669161" y="637768"/>
                </a:lnTo>
                <a:lnTo>
                  <a:pt x="9327357" y="0"/>
                </a:lnTo>
                <a:lnTo>
                  <a:pt x="12197313" y="0"/>
                </a:lnTo>
                <a:lnTo>
                  <a:pt x="12197313" y="2869956"/>
                </a:lnTo>
                <a:lnTo>
                  <a:pt x="0" y="2869956"/>
                </a:lnTo>
                <a:lnTo>
                  <a:pt x="0" y="637768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 w="0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6889CC9-47EC-1866-30AA-E3177F7ED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6718" y="6031345"/>
            <a:ext cx="2459482" cy="4381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8D1B67-17DA-3F00-467C-A41DEE90F3E3}"/>
              </a:ext>
            </a:extLst>
          </p:cNvPr>
          <p:cNvSpPr/>
          <p:nvPr userDrawn="1"/>
        </p:nvSpPr>
        <p:spPr>
          <a:xfrm>
            <a:off x="588000" y="6675125"/>
            <a:ext cx="11016000" cy="2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5231AC0-D7FD-BB2C-B77D-96B9FA555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07" y="4073286"/>
            <a:ext cx="3002376" cy="2322016"/>
          </a:xfrm>
          <a:noFill/>
        </p:spPr>
        <p:txBody>
          <a:bodyPr wrap="none" rtlCol="0" anchor="t" anchorCtr="0">
            <a:noAutofit/>
          </a:bodyPr>
          <a:lstStyle>
            <a:lvl1pPr>
              <a:defRPr lang="en-GB" sz="19900" dirty="0">
                <a:solidFill>
                  <a:schemeClr val="bg1"/>
                </a:solidFill>
                <a:cs typeface="Poppins Medium" panose="00000600000000000000" pitchFamily="2" charset="0"/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31A80BE8-C586-4762-A7EB-9931D13A35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7460" y="5422078"/>
            <a:ext cx="4036060" cy="463614"/>
          </a:xfrm>
        </p:spPr>
        <p:txBody>
          <a:bodyPr wrap="square" anchor="ctr" anchorCtr="0">
            <a:noAutofit/>
          </a:bodyPr>
          <a:lstStyle>
            <a:lvl1pPr>
              <a:defRPr sz="2200" b="1" cap="all" baseline="0">
                <a:solidFill>
                  <a:schemeClr val="bg1"/>
                </a:solidFill>
              </a:defRPr>
            </a:lvl1pPr>
            <a:lvl2pPr>
              <a:defRPr sz="1317"/>
            </a:lvl2pPr>
            <a:lvl3pPr>
              <a:defRPr sz="1317"/>
            </a:lvl3pPr>
            <a:lvl4pPr>
              <a:defRPr sz="1317"/>
            </a:lvl4pPr>
            <a:lvl5pPr>
              <a:defRPr sz="1317"/>
            </a:lvl5pPr>
          </a:lstStyle>
          <a:p>
            <a:pPr lvl="0"/>
            <a:r>
              <a:rPr lang="en-GB" dirty="0"/>
              <a:t>Insert Text | Insert text</a:t>
            </a:r>
          </a:p>
        </p:txBody>
      </p:sp>
    </p:spTree>
    <p:extLst>
      <p:ext uri="{BB962C8B-B14F-4D97-AF65-F5344CB8AC3E}">
        <p14:creationId xmlns:p14="http://schemas.microsoft.com/office/powerpoint/2010/main" val="427324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n the water&#10;&#10;Description automatically generated">
            <a:extLst>
              <a:ext uri="{FF2B5EF4-FFF2-40B4-BE49-F238E27FC236}">
                <a16:creationId xmlns:a16="http://schemas.microsoft.com/office/drawing/2014/main" id="{FC3F5301-90F4-2048-F0B0-F00289A43D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7138"/>
            <a:ext cx="12192000" cy="65187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B62256-0F96-04F2-69D3-4CA02A20F9F5}"/>
              </a:ext>
            </a:extLst>
          </p:cNvPr>
          <p:cNvGrpSpPr/>
          <p:nvPr userDrawn="1"/>
        </p:nvGrpSpPr>
        <p:grpSpPr>
          <a:xfrm>
            <a:off x="0" y="-7138"/>
            <a:ext cx="12192000" cy="6857993"/>
            <a:chOff x="16754" y="-765"/>
            <a:chExt cx="12192000" cy="68579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C481A2-791C-BA4E-17C3-761444086291}"/>
                </a:ext>
              </a:extLst>
            </p:cNvPr>
            <p:cNvSpPr/>
            <p:nvPr/>
          </p:nvSpPr>
          <p:spPr>
            <a:xfrm>
              <a:off x="16754" y="-765"/>
              <a:ext cx="12192000" cy="685799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 Linotype" panose="0204050205050503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2C5BAB-EAED-F24C-437F-3D2B86B2793B}"/>
                </a:ext>
              </a:extLst>
            </p:cNvPr>
            <p:cNvSpPr/>
            <p:nvPr/>
          </p:nvSpPr>
          <p:spPr>
            <a:xfrm rot="5400000">
              <a:off x="-996351" y="1013107"/>
              <a:ext cx="6857226" cy="483101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3C1043-F8AA-1969-ADCF-0A3CD95C6ACC}"/>
              </a:ext>
            </a:extLst>
          </p:cNvPr>
          <p:cNvCxnSpPr>
            <a:cxnSpLocks/>
          </p:cNvCxnSpPr>
          <p:nvPr userDrawn="1"/>
        </p:nvCxnSpPr>
        <p:spPr>
          <a:xfrm>
            <a:off x="691298" y="1532083"/>
            <a:ext cx="24075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5E5F28E-FDDC-2DB4-B71D-8C9B3E08B1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718" y="6031345"/>
            <a:ext cx="2459482" cy="4381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50380D-FBD0-1562-1368-A6E251E6F1E5}"/>
              </a:ext>
            </a:extLst>
          </p:cNvPr>
          <p:cNvGrpSpPr/>
          <p:nvPr userDrawn="1"/>
        </p:nvGrpSpPr>
        <p:grpSpPr>
          <a:xfrm>
            <a:off x="434912" y="5936242"/>
            <a:ext cx="8137243" cy="661408"/>
            <a:chOff x="434912" y="5936242"/>
            <a:chExt cx="8137243" cy="6614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71B11A-7901-835C-7814-FFBC1BBF94A5}"/>
                </a:ext>
              </a:extLst>
            </p:cNvPr>
            <p:cNvGrpSpPr/>
            <p:nvPr/>
          </p:nvGrpSpPr>
          <p:grpSpPr>
            <a:xfrm>
              <a:off x="434912" y="5936242"/>
              <a:ext cx="8137243" cy="661408"/>
              <a:chOff x="434912" y="5936242"/>
              <a:chExt cx="8137243" cy="661408"/>
            </a:xfrm>
          </p:grpSpPr>
          <p:sp>
            <p:nvSpPr>
              <p:cNvPr id="17" name="Graphic 5">
                <a:extLst>
                  <a:ext uri="{FF2B5EF4-FFF2-40B4-BE49-F238E27FC236}">
                    <a16:creationId xmlns:a16="http://schemas.microsoft.com/office/drawing/2014/main" id="{FEC5A452-26D2-88B0-5678-7AE0C6269E76}"/>
                  </a:ext>
                </a:extLst>
              </p:cNvPr>
              <p:cNvSpPr/>
              <p:nvPr/>
            </p:nvSpPr>
            <p:spPr>
              <a:xfrm>
                <a:off x="471936" y="5936251"/>
                <a:ext cx="8100219" cy="654260"/>
              </a:xfrm>
              <a:custGeom>
                <a:avLst/>
                <a:gdLst>
                  <a:gd name="connsiteX0" fmla="*/ 7793394 w 8100219"/>
                  <a:gd name="connsiteY0" fmla="*/ 654261 h 654260"/>
                  <a:gd name="connsiteX1" fmla="*/ 0 w 8100219"/>
                  <a:gd name="connsiteY1" fmla="*/ 654261 h 654260"/>
                  <a:gd name="connsiteX2" fmla="*/ 306827 w 8100219"/>
                  <a:gd name="connsiteY2" fmla="*/ 0 h 654260"/>
                  <a:gd name="connsiteX3" fmla="*/ 8100220 w 8100219"/>
                  <a:gd name="connsiteY3" fmla="*/ 0 h 654260"/>
                  <a:gd name="connsiteX4" fmla="*/ 7793394 w 8100219"/>
                  <a:gd name="connsiteY4" fmla="*/ 654261 h 65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0219" h="654260">
                    <a:moveTo>
                      <a:pt x="7793394" y="654261"/>
                    </a:moveTo>
                    <a:lnTo>
                      <a:pt x="0" y="654261"/>
                    </a:lnTo>
                    <a:lnTo>
                      <a:pt x="306827" y="0"/>
                    </a:lnTo>
                    <a:lnTo>
                      <a:pt x="8100220" y="0"/>
                    </a:lnTo>
                    <a:lnTo>
                      <a:pt x="7793394" y="654261"/>
                    </a:lnTo>
                    <a:close/>
                  </a:path>
                </a:pathLst>
              </a:custGeom>
              <a:noFill/>
              <a:ln w="1022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8" name="Graphic 3">
                <a:extLst>
                  <a:ext uri="{FF2B5EF4-FFF2-40B4-BE49-F238E27FC236}">
                    <a16:creationId xmlns:a16="http://schemas.microsoft.com/office/drawing/2014/main" id="{0C22953F-DD6C-4746-5FE8-6F813823A351}"/>
                  </a:ext>
                </a:extLst>
              </p:cNvPr>
              <p:cNvSpPr/>
              <p:nvPr/>
            </p:nvSpPr>
            <p:spPr>
              <a:xfrm>
                <a:off x="434912" y="5936242"/>
                <a:ext cx="3135931" cy="661408"/>
              </a:xfrm>
              <a:custGeom>
                <a:avLst/>
                <a:gdLst>
                  <a:gd name="connsiteX0" fmla="*/ 338410 w 3135931"/>
                  <a:gd name="connsiteY0" fmla="*/ 0 h 654259"/>
                  <a:gd name="connsiteX1" fmla="*/ 0 w 3135931"/>
                  <a:gd name="connsiteY1" fmla="*/ 654259 h 654259"/>
                  <a:gd name="connsiteX2" fmla="*/ 2797521 w 3135931"/>
                  <a:gd name="connsiteY2" fmla="*/ 654259 h 654259"/>
                  <a:gd name="connsiteX3" fmla="*/ 3135931 w 3135931"/>
                  <a:gd name="connsiteY3" fmla="*/ 0 h 654259"/>
                  <a:gd name="connsiteX4" fmla="*/ 338410 w 3135931"/>
                  <a:gd name="connsiteY4" fmla="*/ 0 h 65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5931" h="654259">
                    <a:moveTo>
                      <a:pt x="338410" y="0"/>
                    </a:moveTo>
                    <a:lnTo>
                      <a:pt x="0" y="654259"/>
                    </a:lnTo>
                    <a:lnTo>
                      <a:pt x="2797521" y="654259"/>
                    </a:lnTo>
                    <a:lnTo>
                      <a:pt x="3135931" y="0"/>
                    </a:lnTo>
                    <a:lnTo>
                      <a:pt x="33841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89BF59-F062-7F65-9460-DEAA09EFC2C5}"/>
                </a:ext>
              </a:extLst>
            </p:cNvPr>
            <p:cNvSpPr txBox="1"/>
            <p:nvPr/>
          </p:nvSpPr>
          <p:spPr>
            <a:xfrm>
              <a:off x="4847770" y="6142378"/>
              <a:ext cx="216954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>
                  <a:solidFill>
                    <a:schemeClr val="bg1"/>
                  </a:solidFill>
                  <a:latin typeface="Palatino Linotype" panose="02040502050505030304" pitchFamily="18" charset="0"/>
                  <a:cs typeface="Poppins Medium" panose="00000600000000000000" pitchFamily="2" charset="0"/>
                </a:rPr>
                <a:t>© Outmatch Copyright 2024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E7F03F-917F-57E2-1A87-F8A60BBF5FD9}"/>
                </a:ext>
              </a:extLst>
            </p:cNvPr>
            <p:cNvSpPr txBox="1"/>
            <p:nvPr/>
          </p:nvSpPr>
          <p:spPr>
            <a:xfrm>
              <a:off x="7295664" y="6112938"/>
              <a:ext cx="126144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Palatino Linotype" panose="02040502050505030304" pitchFamily="18" charset="0"/>
                  <a:cs typeface="Poppins Medium" panose="00000600000000000000" pitchFamily="2" charset="0"/>
                </a:rPr>
                <a:t>Juillet 2024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74DF4A-BF0A-2613-91E0-E20065D47023}"/>
                </a:ext>
              </a:extLst>
            </p:cNvPr>
            <p:cNvSpPr txBox="1"/>
            <p:nvPr/>
          </p:nvSpPr>
          <p:spPr>
            <a:xfrm>
              <a:off x="884761" y="6112938"/>
              <a:ext cx="174710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alatino Linotype" panose="02040502050505030304" pitchFamily="18" charset="0"/>
                  <a:cs typeface="Poppins Medium" panose="00000600000000000000" pitchFamily="2" charset="0"/>
                </a:rPr>
                <a:t>www.outmatch.fr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BB9E6E-393B-0191-0479-0FC49758AACE}"/>
                </a:ext>
              </a:extLst>
            </p:cNvPr>
            <p:cNvCxnSpPr/>
            <p:nvPr/>
          </p:nvCxnSpPr>
          <p:spPr>
            <a:xfrm>
              <a:off x="7124310" y="6031345"/>
              <a:ext cx="0" cy="480291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" name="object 8">
            <a:extLst>
              <a:ext uri="{FF2B5EF4-FFF2-40B4-BE49-F238E27FC236}">
                <a16:creationId xmlns:a16="http://schemas.microsoft.com/office/drawing/2014/main" id="{3AECD882-5DF5-28DC-89D1-3FB5B8465BA7}"/>
              </a:ext>
            </a:extLst>
          </p:cNvPr>
          <p:cNvSpPr txBox="1"/>
          <p:nvPr userDrawn="1"/>
        </p:nvSpPr>
        <p:spPr>
          <a:xfrm>
            <a:off x="7333371" y="4444371"/>
            <a:ext cx="3925843" cy="80983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just">
              <a:spcBef>
                <a:spcPts val="114"/>
              </a:spcBef>
            </a:pPr>
            <a:r>
              <a:rPr lang="fr-FR" sz="1000" dirty="0">
                <a:solidFill>
                  <a:schemeClr val="bg1"/>
                </a:solidFill>
                <a:latin typeface="Palatino Linotype" panose="02040502050505030304" pitchFamily="18" charset="0"/>
              </a:rPr>
              <a:t>Disclaimer </a:t>
            </a:r>
          </a:p>
          <a:p>
            <a:pPr algn="just">
              <a:spcBef>
                <a:spcPts val="114"/>
              </a:spcBef>
            </a:pPr>
            <a:r>
              <a:rPr lang="fr-FR" sz="1000" dirty="0">
                <a:solidFill>
                  <a:schemeClr val="bg1"/>
                </a:solidFill>
                <a:latin typeface="Palatino Linotype" panose="02040502050505030304" pitchFamily="18" charset="0"/>
              </a:rPr>
              <a:t>Outmatch applique des procédures visant à protéger son indépendance, éviter les situations de conflits d’intérêts et contrôler, </a:t>
            </a:r>
          </a:p>
          <a:p>
            <a:pPr algn="just">
              <a:spcBef>
                <a:spcPts val="114"/>
              </a:spcBef>
            </a:pPr>
            <a:r>
              <a:rPr lang="fr-FR" sz="1000" dirty="0">
                <a:solidFill>
                  <a:schemeClr val="bg1"/>
                </a:solidFill>
                <a:latin typeface="Palatino Linotype" panose="02040502050505030304" pitchFamily="18" charset="0"/>
              </a:rPr>
              <a:t>sur chaque mission, la qualité des travaux réalisés et des rapports rédigés avant leur émission.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5DD898-F3C0-0849-1EE7-85528F212054}"/>
              </a:ext>
            </a:extLst>
          </p:cNvPr>
          <p:cNvSpPr txBox="1"/>
          <p:nvPr userDrawn="1"/>
        </p:nvSpPr>
        <p:spPr>
          <a:xfrm>
            <a:off x="7267905" y="5351001"/>
            <a:ext cx="257937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latin typeface="Palatino Linotype" panose="02040502050505030304" pitchFamily="18" charset="0"/>
                <a:cs typeface="Poppins Medium" panose="00000600000000000000" pitchFamily="2" charset="0"/>
              </a:rPr>
              <a:t>67 Avenue Kléber, 75116 Paris - France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7E2A75-58D6-C94A-F0B6-0AD417FE5AD4}"/>
              </a:ext>
            </a:extLst>
          </p:cNvPr>
          <p:cNvCxnSpPr/>
          <p:nvPr userDrawn="1"/>
        </p:nvCxnSpPr>
        <p:spPr>
          <a:xfrm>
            <a:off x="7114783" y="4391025"/>
            <a:ext cx="0" cy="1219200"/>
          </a:xfrm>
          <a:prstGeom prst="line">
            <a:avLst/>
          </a:prstGeom>
          <a:ln>
            <a:solidFill>
              <a:srgbClr val="44A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B2520CE-96BA-7373-F31B-5F1A294E28BB}"/>
              </a:ext>
            </a:extLst>
          </p:cNvPr>
          <p:cNvSpPr/>
          <p:nvPr userDrawn="1"/>
        </p:nvSpPr>
        <p:spPr>
          <a:xfrm>
            <a:off x="588000" y="6675125"/>
            <a:ext cx="11016000" cy="2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C37B41-FDA2-EDCB-568D-118D955719EE}"/>
              </a:ext>
            </a:extLst>
          </p:cNvPr>
          <p:cNvSpPr/>
          <p:nvPr userDrawn="1"/>
        </p:nvSpPr>
        <p:spPr>
          <a:xfrm>
            <a:off x="588000" y="533979"/>
            <a:ext cx="11016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alatino Linotype" panose="02040502050505030304" pitchFamily="18" charset="0"/>
            </a:endParaRPr>
          </a:p>
        </p:txBody>
      </p:sp>
      <p:grpSp>
        <p:nvGrpSpPr>
          <p:cNvPr id="24" name="Groupe 5">
            <a:extLst>
              <a:ext uri="{FF2B5EF4-FFF2-40B4-BE49-F238E27FC236}">
                <a16:creationId xmlns:a16="http://schemas.microsoft.com/office/drawing/2014/main" id="{A65A67D8-1E7A-5A0F-5627-6472FE014AA4}"/>
              </a:ext>
            </a:extLst>
          </p:cNvPr>
          <p:cNvGrpSpPr/>
          <p:nvPr userDrawn="1"/>
        </p:nvGrpSpPr>
        <p:grpSpPr>
          <a:xfrm>
            <a:off x="627783" y="1839117"/>
            <a:ext cx="4774797" cy="3255443"/>
            <a:chOff x="627783" y="1839117"/>
            <a:chExt cx="4774797" cy="3255443"/>
          </a:xfrm>
        </p:grpSpPr>
        <p:grpSp>
          <p:nvGrpSpPr>
            <p:cNvPr id="25" name="Groupe 77">
              <a:extLst>
                <a:ext uri="{FF2B5EF4-FFF2-40B4-BE49-F238E27FC236}">
                  <a16:creationId xmlns:a16="http://schemas.microsoft.com/office/drawing/2014/main" id="{D7BB16CD-912F-A301-7AA3-5F00436467E0}"/>
                </a:ext>
              </a:extLst>
            </p:cNvPr>
            <p:cNvGrpSpPr/>
            <p:nvPr/>
          </p:nvGrpSpPr>
          <p:grpSpPr>
            <a:xfrm>
              <a:off x="627783" y="1839117"/>
              <a:ext cx="4774796" cy="894017"/>
              <a:chOff x="627783" y="2905143"/>
              <a:chExt cx="4774796" cy="894017"/>
            </a:xfrm>
          </p:grpSpPr>
          <p:pic>
            <p:nvPicPr>
              <p:cNvPr id="41" name="Google Shape;353;p14" descr="Une image contenant personne, homme, debout, posant&#10;&#10;Description générée automatiquement">
                <a:extLst>
                  <a:ext uri="{FF2B5EF4-FFF2-40B4-BE49-F238E27FC236}">
                    <a16:creationId xmlns:a16="http://schemas.microsoft.com/office/drawing/2014/main" id="{06AC1A40-AA0B-9BD1-2DDD-483BC8A787AC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5">
                <a:alphaModFix/>
                <a:grayscl/>
              </a:blip>
              <a:srcRect l="27707" r="2" b="22590"/>
              <a:stretch/>
            </p:blipFill>
            <p:spPr>
              <a:xfrm>
                <a:off x="627783" y="2905143"/>
                <a:ext cx="887536" cy="894017"/>
              </a:xfrm>
              <a:prstGeom prst="ellipse">
                <a:avLst/>
              </a:prstGeom>
              <a:noFill/>
              <a:ln w="28575">
                <a:noFill/>
              </a:ln>
            </p:spPr>
          </p:pic>
          <p:grpSp>
            <p:nvGrpSpPr>
              <p:cNvPr id="42" name="Groupe 16">
                <a:extLst>
                  <a:ext uri="{FF2B5EF4-FFF2-40B4-BE49-F238E27FC236}">
                    <a16:creationId xmlns:a16="http://schemas.microsoft.com/office/drawing/2014/main" id="{D7052AC6-6B10-5C27-C0BF-F6F460C06968}"/>
                  </a:ext>
                </a:extLst>
              </p:cNvPr>
              <p:cNvGrpSpPr/>
              <p:nvPr/>
            </p:nvGrpSpPr>
            <p:grpSpPr>
              <a:xfrm>
                <a:off x="1685287" y="2931967"/>
                <a:ext cx="3717292" cy="861361"/>
                <a:chOff x="1685287" y="2931967"/>
                <a:chExt cx="3717292" cy="861361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9170637-6562-3062-FE96-E3B7AAEBBCC2}"/>
                    </a:ext>
                  </a:extLst>
                </p:cNvPr>
                <p:cNvSpPr txBox="1"/>
                <p:nvPr/>
              </p:nvSpPr>
              <p:spPr>
                <a:xfrm>
                  <a:off x="1805377" y="3547107"/>
                  <a:ext cx="3597202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14"/>
                    </a:spcBef>
                  </a:pPr>
                  <a:r>
                    <a:rPr lang="fr-FR" sz="1000" dirty="0">
                      <a:solidFill>
                        <a:schemeClr val="bg1"/>
                      </a:solidFill>
                      <a:latin typeface="Palatino Linotype" panose="02040502050505030304" pitchFamily="18" charset="0"/>
                    </a:rPr>
                    <a:t>+33 6 27 12 26 46          maxime.nicolas@outmatch.fr</a:t>
                  </a:r>
                </a:p>
              </p:txBody>
            </p:sp>
            <p:sp>
              <p:nvSpPr>
                <p:cNvPr id="44" name="object 8">
                  <a:extLst>
                    <a:ext uri="{FF2B5EF4-FFF2-40B4-BE49-F238E27FC236}">
                      <a16:creationId xmlns:a16="http://schemas.microsoft.com/office/drawing/2014/main" id="{FD08D620-47FD-83DB-E642-7E34BCA774BF}"/>
                    </a:ext>
                  </a:extLst>
                </p:cNvPr>
                <p:cNvSpPr txBox="1"/>
                <p:nvPr/>
              </p:nvSpPr>
              <p:spPr>
                <a:xfrm>
                  <a:off x="1709522" y="2931967"/>
                  <a:ext cx="2069738" cy="435375"/>
                </a:xfrm>
                <a:prstGeom prst="rect">
                  <a:avLst/>
                </a:prstGeom>
              </p:spPr>
              <p:txBody>
                <a:bodyPr vert="horz" wrap="square" lIns="0" tIns="14604" rIns="0" bIns="0" rtlCol="0">
                  <a:spAutoFit/>
                </a:bodyPr>
                <a:lstStyle/>
                <a:p>
                  <a:pPr>
                    <a:spcBef>
                      <a:spcPts val="114"/>
                    </a:spcBef>
                  </a:pPr>
                  <a:r>
                    <a:rPr lang="fr-FR" sz="1600" b="1" dirty="0">
                      <a:solidFill>
                        <a:schemeClr val="bg1"/>
                      </a:solidFill>
                      <a:latin typeface="Palatino Linotype" panose="02040502050505030304" pitchFamily="18" charset="0"/>
                    </a:rPr>
                    <a:t>Maxime Nicolas</a:t>
                  </a:r>
                </a:p>
                <a:p>
                  <a:pPr>
                    <a:spcBef>
                      <a:spcPts val="114"/>
                    </a:spcBef>
                  </a:pPr>
                  <a:r>
                    <a:rPr lang="fr-FR" sz="1050" dirty="0">
                      <a:solidFill>
                        <a:schemeClr val="bg1"/>
                      </a:solidFill>
                      <a:latin typeface="Palatino Linotype" panose="02040502050505030304" pitchFamily="18" charset="0"/>
                    </a:rPr>
                    <a:t>Associé 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3A62E845-1FCF-8785-00EE-C9D0985DF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9437" y="3478697"/>
                  <a:ext cx="2579572" cy="0"/>
                </a:xfrm>
                <a:prstGeom prst="line">
                  <a:avLst/>
                </a:prstGeom>
                <a:ln w="12700">
                  <a:solidFill>
                    <a:srgbClr val="44A3C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58F43C01-A857-D63B-8288-DCCB43A7DC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2279" y="3620786"/>
                  <a:ext cx="153887" cy="102491"/>
                </a:xfrm>
                <a:prstGeom prst="rect">
                  <a:avLst/>
                </a:prstGeom>
              </p:spPr>
            </p:pic>
            <p:pic>
              <p:nvPicPr>
                <p:cNvPr id="47" name="Graphic 46">
                  <a:extLst>
                    <a:ext uri="{FF2B5EF4-FFF2-40B4-BE49-F238E27FC236}">
                      <a16:creationId xmlns:a16="http://schemas.microsoft.com/office/drawing/2014/main" id="{5668D910-B49B-BBAD-9220-C48DF447D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85287" y="3593923"/>
                  <a:ext cx="140817" cy="1372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D1F6D26A-964C-96E9-D72D-8FB82F4D3E82}"/>
                </a:ext>
              </a:extLst>
            </p:cNvPr>
            <p:cNvGrpSpPr/>
            <p:nvPr/>
          </p:nvGrpSpPr>
          <p:grpSpPr>
            <a:xfrm>
              <a:off x="628630" y="4207149"/>
              <a:ext cx="4096567" cy="887411"/>
              <a:chOff x="627833" y="1610518"/>
              <a:chExt cx="5128673" cy="1110988"/>
            </a:xfrm>
          </p:grpSpPr>
          <p:pic>
            <p:nvPicPr>
              <p:cNvPr id="35" name="Image 2">
                <a:extLst>
                  <a:ext uri="{FF2B5EF4-FFF2-40B4-BE49-F238E27FC236}">
                    <a16:creationId xmlns:a16="http://schemas.microsoft.com/office/drawing/2014/main" id="{4F75CAD2-712F-142B-4F8A-7B5C6DCBEC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8" r="8768" b="17585"/>
              <a:stretch/>
            </p:blipFill>
            <p:spPr>
              <a:xfrm>
                <a:off x="627833" y="1610518"/>
                <a:ext cx="1111147" cy="1110510"/>
              </a:xfrm>
              <a:prstGeom prst="ellipse">
                <a:avLst/>
              </a:prstGeom>
              <a:ln w="57150">
                <a:noFill/>
              </a:ln>
            </p:spPr>
          </p:pic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5863EDEC-511E-E417-A77F-4C797361109A}"/>
                  </a:ext>
                </a:extLst>
              </p:cNvPr>
              <p:cNvSpPr txBox="1"/>
              <p:nvPr/>
            </p:nvSpPr>
            <p:spPr>
              <a:xfrm>
                <a:off x="2102053" y="2413251"/>
                <a:ext cx="3654453" cy="308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14"/>
                  </a:spcBef>
                </a:pPr>
                <a:r>
                  <a:rPr lang="fr-FR" sz="1000" dirty="0">
                    <a:solidFill>
                      <a:schemeClr val="bg1"/>
                    </a:solidFill>
                    <a:latin typeface="Palatino Linotype" panose="02040502050505030304" pitchFamily="18" charset="0"/>
                  </a:rPr>
                  <a:t>+33 7 61 61 71 00          loic.gach@outmatch.fr</a:t>
                </a:r>
              </a:p>
            </p:txBody>
          </p:sp>
          <p:sp>
            <p:nvSpPr>
              <p:cNvPr id="37" name="object 8">
                <a:extLst>
                  <a:ext uri="{FF2B5EF4-FFF2-40B4-BE49-F238E27FC236}">
                    <a16:creationId xmlns:a16="http://schemas.microsoft.com/office/drawing/2014/main" id="{913FBFF6-8A42-B598-E8E0-C5F3AF7A624B}"/>
                  </a:ext>
                </a:extLst>
              </p:cNvPr>
              <p:cNvSpPr txBox="1"/>
              <p:nvPr/>
            </p:nvSpPr>
            <p:spPr>
              <a:xfrm>
                <a:off x="1982050" y="1643130"/>
                <a:ext cx="2591197" cy="545064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>
                  <a:spcBef>
                    <a:spcPts val="114"/>
                  </a:spcBef>
                </a:pPr>
                <a:r>
                  <a:rPr lang="fr-FR" sz="1600" b="1" dirty="0">
                    <a:solidFill>
                      <a:schemeClr val="bg1"/>
                    </a:solidFill>
                    <a:latin typeface="Palatino Linotype" panose="02040502050505030304" pitchFamily="18" charset="0"/>
                  </a:rPr>
                  <a:t>Loïc Gach</a:t>
                </a:r>
              </a:p>
              <a:p>
                <a:pPr>
                  <a:spcBef>
                    <a:spcPts val="114"/>
                  </a:spcBef>
                </a:pPr>
                <a:r>
                  <a:rPr lang="fr-FR" sz="1050" dirty="0">
                    <a:solidFill>
                      <a:schemeClr val="bg1"/>
                    </a:solidFill>
                    <a:latin typeface="Palatino Linotype" panose="02040502050505030304" pitchFamily="18" charset="0"/>
                  </a:rPr>
                  <a:t>Associé </a:t>
                </a:r>
              </a:p>
            </p:txBody>
          </p:sp>
          <p:cxnSp>
            <p:nvCxnSpPr>
              <p:cNvPr id="38" name="Straight Connector 12">
                <a:extLst>
                  <a:ext uri="{FF2B5EF4-FFF2-40B4-BE49-F238E27FC236}">
                    <a16:creationId xmlns:a16="http://schemas.microsoft.com/office/drawing/2014/main" id="{A795A9C7-A267-4779-E064-E09CF9BCE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1943" y="2327606"/>
                <a:ext cx="3229480" cy="0"/>
              </a:xfrm>
              <a:prstGeom prst="line">
                <a:avLst/>
              </a:prstGeom>
              <a:ln w="12700">
                <a:solidFill>
                  <a:srgbClr val="44A3C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Graphic 13">
                <a:extLst>
                  <a:ext uri="{FF2B5EF4-FFF2-40B4-BE49-F238E27FC236}">
                    <a16:creationId xmlns:a16="http://schemas.microsoft.com/office/drawing/2014/main" id="{9EA36527-6617-8C23-5E52-845B5B9E1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99353" y="2503938"/>
                <a:ext cx="192658" cy="128313"/>
              </a:xfrm>
              <a:prstGeom prst="rect">
                <a:avLst/>
              </a:prstGeom>
            </p:spPr>
          </p:pic>
          <p:pic>
            <p:nvPicPr>
              <p:cNvPr id="40" name="Graphic 14">
                <a:extLst>
                  <a:ext uri="{FF2B5EF4-FFF2-40B4-BE49-F238E27FC236}">
                    <a16:creationId xmlns:a16="http://schemas.microsoft.com/office/drawing/2014/main" id="{0A69DFE9-A4CA-8488-556D-AA90C73B9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951705" y="2471861"/>
                <a:ext cx="176295" cy="171888"/>
              </a:xfrm>
              <a:prstGeom prst="rect">
                <a:avLst/>
              </a:prstGeom>
            </p:spPr>
          </p:pic>
        </p:grpSp>
        <p:grpSp>
          <p:nvGrpSpPr>
            <p:cNvPr id="27" name="Groupe 89">
              <a:extLst>
                <a:ext uri="{FF2B5EF4-FFF2-40B4-BE49-F238E27FC236}">
                  <a16:creationId xmlns:a16="http://schemas.microsoft.com/office/drawing/2014/main" id="{982ABE3A-DF9B-4627-0258-8D6A8D609211}"/>
                </a:ext>
              </a:extLst>
            </p:cNvPr>
            <p:cNvGrpSpPr/>
            <p:nvPr/>
          </p:nvGrpSpPr>
          <p:grpSpPr>
            <a:xfrm>
              <a:off x="628630" y="3025698"/>
              <a:ext cx="4773950" cy="888887"/>
              <a:chOff x="628630" y="4205673"/>
              <a:chExt cx="4773950" cy="888887"/>
            </a:xfrm>
          </p:grpSpPr>
          <p:pic>
            <p:nvPicPr>
              <p:cNvPr id="28" name="Image 20" descr="Une image contenant personne, homme, intérieur, avant&#10;&#10;Description générée automatiquement">
                <a:extLst>
                  <a:ext uri="{FF2B5EF4-FFF2-40B4-BE49-F238E27FC236}">
                    <a16:creationId xmlns:a16="http://schemas.microsoft.com/office/drawing/2014/main" id="{9BF19A0D-878B-67CB-A7C8-D836B536F365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92" t="-1" b="23374"/>
              <a:stretch/>
            </p:blipFill>
            <p:spPr>
              <a:xfrm>
                <a:off x="628630" y="4205673"/>
                <a:ext cx="888887" cy="888887"/>
              </a:xfrm>
              <a:prstGeom prst="ellipse">
                <a:avLst/>
              </a:prstGeom>
              <a:ln w="19050">
                <a:noFill/>
              </a:ln>
              <a:effectLst/>
            </p:spPr>
          </p:pic>
          <p:grpSp>
            <p:nvGrpSpPr>
              <p:cNvPr id="29" name="Group 54">
                <a:extLst>
                  <a:ext uri="{FF2B5EF4-FFF2-40B4-BE49-F238E27FC236}">
                    <a16:creationId xmlns:a16="http://schemas.microsoft.com/office/drawing/2014/main" id="{86786FF6-8B0E-2B76-BE7A-67349C1CA926}"/>
                  </a:ext>
                </a:extLst>
              </p:cNvPr>
              <p:cNvGrpSpPr/>
              <p:nvPr/>
            </p:nvGrpSpPr>
            <p:grpSpPr>
              <a:xfrm>
                <a:off x="1685284" y="4233198"/>
                <a:ext cx="3717296" cy="861362"/>
                <a:chOff x="1951705" y="1643130"/>
                <a:chExt cx="4653846" cy="1078376"/>
              </a:xfrm>
            </p:grpSpPr>
            <p:sp>
              <p:nvSpPr>
                <p:cNvPr id="30" name="TextBox 56">
                  <a:extLst>
                    <a:ext uri="{FF2B5EF4-FFF2-40B4-BE49-F238E27FC236}">
                      <a16:creationId xmlns:a16="http://schemas.microsoft.com/office/drawing/2014/main" id="{AF49CAF7-1A49-E7BC-B030-DFD4B6B25404}"/>
                    </a:ext>
                  </a:extLst>
                </p:cNvPr>
                <p:cNvSpPr txBox="1"/>
                <p:nvPr/>
              </p:nvSpPr>
              <p:spPr>
                <a:xfrm>
                  <a:off x="2102055" y="2413251"/>
                  <a:ext cx="4503496" cy="3082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14"/>
                    </a:spcBef>
                  </a:pPr>
                  <a:r>
                    <a:rPr lang="fr-FR" sz="1000" dirty="0">
                      <a:solidFill>
                        <a:schemeClr val="bg1"/>
                      </a:solidFill>
                      <a:latin typeface="Palatino Linotype" panose="02040502050505030304" pitchFamily="18" charset="0"/>
                    </a:rPr>
                    <a:t>+33 6 78 31 57 14          arnaud.cluzel@outmatch.fr</a:t>
                  </a:r>
                </a:p>
              </p:txBody>
            </p:sp>
            <p:sp>
              <p:nvSpPr>
                <p:cNvPr id="31" name="object 8">
                  <a:extLst>
                    <a:ext uri="{FF2B5EF4-FFF2-40B4-BE49-F238E27FC236}">
                      <a16:creationId xmlns:a16="http://schemas.microsoft.com/office/drawing/2014/main" id="{E0B0D21A-C162-B0F3-F3E6-C63A66F95FB2}"/>
                    </a:ext>
                  </a:extLst>
                </p:cNvPr>
                <p:cNvSpPr txBox="1"/>
                <p:nvPr/>
              </p:nvSpPr>
              <p:spPr>
                <a:xfrm>
                  <a:off x="1982050" y="1643130"/>
                  <a:ext cx="2591196" cy="545064"/>
                </a:xfrm>
                <a:prstGeom prst="rect">
                  <a:avLst/>
                </a:prstGeom>
              </p:spPr>
              <p:txBody>
                <a:bodyPr vert="horz" wrap="square" lIns="0" tIns="14604" rIns="0" bIns="0" rtlCol="0">
                  <a:spAutoFit/>
                </a:bodyPr>
                <a:lstStyle/>
                <a:p>
                  <a:pPr>
                    <a:spcBef>
                      <a:spcPts val="114"/>
                    </a:spcBef>
                  </a:pPr>
                  <a:r>
                    <a:rPr lang="fr-FR" sz="1600" b="1" dirty="0">
                      <a:solidFill>
                        <a:schemeClr val="bg1"/>
                      </a:solidFill>
                      <a:latin typeface="Palatino Linotype" panose="02040502050505030304" pitchFamily="18" charset="0"/>
                    </a:rPr>
                    <a:t>Arnaud Cluzel</a:t>
                  </a:r>
                </a:p>
                <a:p>
                  <a:pPr>
                    <a:spcBef>
                      <a:spcPts val="114"/>
                    </a:spcBef>
                  </a:pPr>
                  <a:r>
                    <a:rPr lang="fr-FR" sz="1050" dirty="0">
                      <a:solidFill>
                        <a:schemeClr val="bg1"/>
                      </a:solidFill>
                      <a:latin typeface="Palatino Linotype" panose="02040502050505030304" pitchFamily="18" charset="0"/>
                    </a:rPr>
                    <a:t>Associé </a:t>
                  </a:r>
                </a:p>
              </p:txBody>
            </p:sp>
            <p:cxnSp>
              <p:nvCxnSpPr>
                <p:cNvPr id="32" name="Straight Connector 58">
                  <a:extLst>
                    <a:ext uri="{FF2B5EF4-FFF2-40B4-BE49-F238E27FC236}">
                      <a16:creationId xmlns:a16="http://schemas.microsoft.com/office/drawing/2014/main" id="{90B90C58-9AED-B58B-AB5E-E532022055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81943" y="2327606"/>
                  <a:ext cx="3229480" cy="0"/>
                </a:xfrm>
                <a:prstGeom prst="line">
                  <a:avLst/>
                </a:prstGeom>
                <a:ln w="12700">
                  <a:solidFill>
                    <a:srgbClr val="44A3C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Graphic 59">
                  <a:extLst>
                    <a:ext uri="{FF2B5EF4-FFF2-40B4-BE49-F238E27FC236}">
                      <a16:creationId xmlns:a16="http://schemas.microsoft.com/office/drawing/2014/main" id="{9C6C7734-3C37-BE10-D288-8B2EFDD948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1042" y="2503221"/>
                  <a:ext cx="192658" cy="128313"/>
                </a:xfrm>
                <a:prstGeom prst="rect">
                  <a:avLst/>
                </a:prstGeom>
              </p:spPr>
            </p:pic>
            <p:pic>
              <p:nvPicPr>
                <p:cNvPr id="34" name="Graphic 60">
                  <a:extLst>
                    <a:ext uri="{FF2B5EF4-FFF2-40B4-BE49-F238E27FC236}">
                      <a16:creationId xmlns:a16="http://schemas.microsoft.com/office/drawing/2014/main" id="{1516F221-92B6-B424-58F3-D0E089FE0B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705" y="2471861"/>
                  <a:ext cx="176295" cy="17188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8" name="Image 6">
            <a:extLst>
              <a:ext uri="{FF2B5EF4-FFF2-40B4-BE49-F238E27FC236}">
                <a16:creationId xmlns:a16="http://schemas.microsoft.com/office/drawing/2014/main" id="{755D0B14-89F8-A754-2F05-948EAC92A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1180" t="12263" r="38183" b="65576"/>
          <a:stretch/>
        </p:blipFill>
        <p:spPr>
          <a:xfrm>
            <a:off x="11356350" y="289504"/>
            <a:ext cx="495299" cy="4889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364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57B6B-E7E1-D334-66D5-46E7B3E6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8" y="585725"/>
            <a:ext cx="11155680" cy="39683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endParaRPr 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4999-4ABE-6570-5B24-9F8EB172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159" y="6395302"/>
            <a:ext cx="3990505" cy="12425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 noProof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A1BA50-6AF1-8E57-6437-7C4049163352}"/>
              </a:ext>
            </a:extLst>
          </p:cNvPr>
          <p:cNvGrpSpPr/>
          <p:nvPr userDrawn="1"/>
        </p:nvGrpSpPr>
        <p:grpSpPr>
          <a:xfrm>
            <a:off x="518160" y="6169557"/>
            <a:ext cx="11155680" cy="200578"/>
            <a:chOff x="1646466" y="11335734"/>
            <a:chExt cx="18136232" cy="39374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97C078-9BEB-EF5D-52F1-51731E7DF611}"/>
                </a:ext>
              </a:extLst>
            </p:cNvPr>
            <p:cNvSpPr/>
            <p:nvPr/>
          </p:nvSpPr>
          <p:spPr>
            <a:xfrm>
              <a:off x="1646466" y="11366336"/>
              <a:ext cx="18136232" cy="334583"/>
            </a:xfrm>
            <a:custGeom>
              <a:avLst/>
              <a:gdLst>
                <a:gd name="connsiteX0" fmla="*/ 0 w 18136232"/>
                <a:gd name="connsiteY0" fmla="*/ 334584 h 334583"/>
                <a:gd name="connsiteX1" fmla="*/ 6860677 w 18136232"/>
                <a:gd name="connsiteY1" fmla="*/ 334584 h 334583"/>
                <a:gd name="connsiteX2" fmla="*/ 6863057 w 18136232"/>
                <a:gd name="connsiteY2" fmla="*/ 333394 h 334583"/>
                <a:gd name="connsiteX3" fmla="*/ 7463880 w 18136232"/>
                <a:gd name="connsiteY3" fmla="*/ 19381 h 334583"/>
                <a:gd name="connsiteX4" fmla="*/ 18136232 w 18136232"/>
                <a:gd name="connsiteY4" fmla="*/ 19381 h 334583"/>
                <a:gd name="connsiteX5" fmla="*/ 18136232 w 18136232"/>
                <a:gd name="connsiteY5" fmla="*/ 0 h 334583"/>
                <a:gd name="connsiteX6" fmla="*/ 7459120 w 18136232"/>
                <a:gd name="connsiteY6" fmla="*/ 0 h 334583"/>
                <a:gd name="connsiteX7" fmla="*/ 7456910 w 18136232"/>
                <a:gd name="connsiteY7" fmla="*/ 1190 h 334583"/>
                <a:gd name="connsiteX8" fmla="*/ 6856086 w 18136232"/>
                <a:gd name="connsiteY8" fmla="*/ 315203 h 334583"/>
                <a:gd name="connsiteX9" fmla="*/ 0 w 18136232"/>
                <a:gd name="connsiteY9" fmla="*/ 315203 h 334583"/>
                <a:gd name="connsiteX10" fmla="*/ 0 w 18136232"/>
                <a:gd name="connsiteY10" fmla="*/ 334584 h 334583"/>
                <a:gd name="connsiteX11" fmla="*/ 0 w 18136232"/>
                <a:gd name="connsiteY11" fmla="*/ 334584 h 334583"/>
                <a:gd name="connsiteX12" fmla="*/ 0 w 18136232"/>
                <a:gd name="connsiteY12" fmla="*/ 334584 h 33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36232" h="334583">
                  <a:moveTo>
                    <a:pt x="0" y="334584"/>
                  </a:moveTo>
                  <a:lnTo>
                    <a:pt x="6860677" y="334584"/>
                  </a:lnTo>
                  <a:lnTo>
                    <a:pt x="6863057" y="333394"/>
                  </a:lnTo>
                  <a:lnTo>
                    <a:pt x="7463880" y="19381"/>
                  </a:lnTo>
                  <a:lnTo>
                    <a:pt x="18136232" y="19381"/>
                  </a:lnTo>
                  <a:lnTo>
                    <a:pt x="18136232" y="0"/>
                  </a:lnTo>
                  <a:lnTo>
                    <a:pt x="7459120" y="0"/>
                  </a:lnTo>
                  <a:lnTo>
                    <a:pt x="7456910" y="1190"/>
                  </a:lnTo>
                  <a:lnTo>
                    <a:pt x="6856086" y="315203"/>
                  </a:lnTo>
                  <a:lnTo>
                    <a:pt x="0" y="315203"/>
                  </a:lnTo>
                  <a:lnTo>
                    <a:pt x="0" y="334584"/>
                  </a:lnTo>
                  <a:lnTo>
                    <a:pt x="0" y="334584"/>
                  </a:lnTo>
                  <a:lnTo>
                    <a:pt x="0" y="334584"/>
                  </a:lnTo>
                  <a:close/>
                </a:path>
              </a:pathLst>
            </a:custGeom>
            <a:solidFill>
              <a:srgbClr val="44A3C3"/>
            </a:solidFill>
            <a:ln w="16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C1F61B-6F40-0FB9-CD74-628110EBE883}"/>
                </a:ext>
              </a:extLst>
            </p:cNvPr>
            <p:cNvSpPr/>
            <p:nvPr/>
          </p:nvSpPr>
          <p:spPr>
            <a:xfrm>
              <a:off x="7867556" y="11335734"/>
              <a:ext cx="1883055" cy="393748"/>
            </a:xfrm>
            <a:custGeom>
              <a:avLst/>
              <a:gdLst>
                <a:gd name="connsiteX0" fmla="*/ 0 w 1883055"/>
                <a:gd name="connsiteY0" fmla="*/ 393748 h 393748"/>
                <a:gd name="connsiteX1" fmla="*/ 647067 w 1883055"/>
                <a:gd name="connsiteY1" fmla="*/ 393748 h 393748"/>
                <a:gd name="connsiteX2" fmla="*/ 1250101 w 1883055"/>
                <a:gd name="connsiteY2" fmla="*/ 77866 h 393748"/>
                <a:gd name="connsiteX3" fmla="*/ 1883056 w 1883055"/>
                <a:gd name="connsiteY3" fmla="*/ 77866 h 393748"/>
                <a:gd name="connsiteX4" fmla="*/ 1883056 w 1883055"/>
                <a:gd name="connsiteY4" fmla="*/ 0 h 393748"/>
                <a:gd name="connsiteX5" fmla="*/ 1231059 w 1883055"/>
                <a:gd name="connsiteY5" fmla="*/ 0 h 393748"/>
                <a:gd name="connsiteX6" fmla="*/ 627515 w 1883055"/>
                <a:gd name="connsiteY6" fmla="*/ 315883 h 393748"/>
                <a:gd name="connsiteX7" fmla="*/ 0 w 1883055"/>
                <a:gd name="connsiteY7" fmla="*/ 315883 h 393748"/>
                <a:gd name="connsiteX8" fmla="*/ 0 w 1883055"/>
                <a:gd name="connsiteY8" fmla="*/ 393748 h 393748"/>
                <a:gd name="connsiteX9" fmla="*/ 0 w 1883055"/>
                <a:gd name="connsiteY9" fmla="*/ 393748 h 393748"/>
                <a:gd name="connsiteX10" fmla="*/ 0 w 1883055"/>
                <a:gd name="connsiteY10" fmla="*/ 393748 h 39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3055" h="393748">
                  <a:moveTo>
                    <a:pt x="0" y="393748"/>
                  </a:moveTo>
                  <a:lnTo>
                    <a:pt x="647067" y="393748"/>
                  </a:lnTo>
                  <a:lnTo>
                    <a:pt x="1250101" y="77866"/>
                  </a:lnTo>
                  <a:lnTo>
                    <a:pt x="1883056" y="77866"/>
                  </a:lnTo>
                  <a:lnTo>
                    <a:pt x="1883056" y="0"/>
                  </a:lnTo>
                  <a:lnTo>
                    <a:pt x="1231059" y="0"/>
                  </a:lnTo>
                  <a:lnTo>
                    <a:pt x="627515" y="315883"/>
                  </a:lnTo>
                  <a:lnTo>
                    <a:pt x="0" y="315883"/>
                  </a:lnTo>
                  <a:lnTo>
                    <a:pt x="0" y="393748"/>
                  </a:lnTo>
                  <a:lnTo>
                    <a:pt x="0" y="393748"/>
                  </a:lnTo>
                  <a:lnTo>
                    <a:pt x="0" y="393748"/>
                  </a:lnTo>
                  <a:close/>
                </a:path>
              </a:pathLst>
            </a:custGeom>
            <a:solidFill>
              <a:srgbClr val="44A3C3"/>
            </a:solidFill>
            <a:ln w="448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00" dirty="0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99D5FDDF-59F5-855E-577B-E828B3CAE18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1329" y="160105"/>
            <a:ext cx="1512511" cy="26945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9CF3EC-595A-F020-822C-AEE8A2CC8EE2}"/>
              </a:ext>
            </a:extLst>
          </p:cNvPr>
          <p:cNvSpPr txBox="1">
            <a:spLocks/>
          </p:cNvSpPr>
          <p:nvPr userDrawn="1"/>
        </p:nvSpPr>
        <p:spPr>
          <a:xfrm>
            <a:off x="11343361" y="6330778"/>
            <a:ext cx="330479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chemeClr val="bg2">
                    <a:alpha val="33000"/>
                  </a:schemeClr>
                </a:solidFill>
                <a:latin typeface="Bebas Neu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DE088-859D-1B4C-85E4-9CFF81D4F7A4}" type="slidenum">
              <a:rPr lang="en-US" sz="1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en-US" sz="1000" b="1" baseline="0" dirty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65CF22-1972-92F2-4BEA-6001EDDD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8" y="1018105"/>
            <a:ext cx="11155680" cy="280264"/>
          </a:xfrm>
          <a:prstGeom prst="rect">
            <a:avLst/>
          </a:prstGeom>
        </p:spPr>
        <p:txBody>
          <a:bodyPr lIns="0" rIns="0"/>
          <a:lstStyle/>
          <a:p>
            <a:pPr marL="228600" lvl="0" indent="-228600"/>
            <a:r>
              <a:rPr lang="en-US" dirty="0"/>
              <a:t>Click to edit Master sub 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0DDD5AE3-E0BE-3CBF-4C1E-53565E244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159" y="148260"/>
            <a:ext cx="9168149" cy="256111"/>
          </a:xfrm>
          <a:prstGeom prst="rect">
            <a:avLst/>
          </a:prstGeom>
          <a:noFill/>
        </p:spPr>
        <p:txBody>
          <a:bodyPr wrap="square" lIns="0" tIns="46807" rIns="0" bIns="46807" rtlCol="0">
            <a:spAutoFit/>
          </a:bodyPr>
          <a:lstStyle>
            <a:lvl1pPr>
              <a:defRPr lang="en-US" sz="1050" smtClean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</p:spTree>
    <p:extLst>
      <p:ext uri="{BB962C8B-B14F-4D97-AF65-F5344CB8AC3E}">
        <p14:creationId xmlns:p14="http://schemas.microsoft.com/office/powerpoint/2010/main" val="17293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2" r:id="rId3"/>
    <p:sldLayoutId id="2147483650" r:id="rId4"/>
    <p:sldLayoutId id="2147483654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200" b="1" kern="1200" noProof="0" dirty="0">
          <a:solidFill>
            <a:schemeClr val="tx2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1400" kern="1200" dirty="0" smtClean="0">
          <a:solidFill>
            <a:srgbClr val="44A3C3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432">
          <p15:clr>
            <a:srgbClr val="F26B43"/>
          </p15:clr>
        </p15:guide>
        <p15:guide id="4" pos="3552">
          <p15:clr>
            <a:srgbClr val="F26B43"/>
          </p15:clr>
        </p15:guide>
        <p15:guide id="5" pos="4128">
          <p15:clr>
            <a:srgbClr val="F26B43"/>
          </p15:clr>
        </p15:guide>
        <p15:guide id="6" pos="7248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 pos="576">
          <p15:clr>
            <a:srgbClr val="F26B43"/>
          </p15:clr>
        </p15:guide>
        <p15:guide id="10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microsoft.com/office/2007/relationships/hdphoto" Target="../media/hdphoto9.wdp"/><Relationship Id="rId7" Type="http://schemas.openxmlformats.org/officeDocument/2006/relationships/image" Target="../media/image19.jpeg"/><Relationship Id="rId12" Type="http://schemas.openxmlformats.org/officeDocument/2006/relationships/image" Target="../media/image22.png"/><Relationship Id="rId17" Type="http://schemas.microsoft.com/office/2007/relationships/hdphoto" Target="../media/hdphoto7.wdp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21.png"/><Relationship Id="rId19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26C53-14DA-F96B-008F-C4093198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585725"/>
            <a:ext cx="11155680" cy="396833"/>
          </a:xfrm>
        </p:spPr>
        <p:txBody>
          <a:bodyPr/>
          <a:lstStyle/>
          <a:p>
            <a:r>
              <a:rPr lang="en-US" dirty="0"/>
              <a:t>Notre équipe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E1C48-6158-5A90-B54A-20D501899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 conseils </a:t>
            </a:r>
            <a:r>
              <a:rPr lang="en-US" dirty="0" err="1"/>
              <a:t>dédiés</a:t>
            </a:r>
            <a:r>
              <a:rPr lang="en-US" dirty="0"/>
              <a:t> à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accompagnement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83862D-05FF-621E-0248-A644373E1974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0227" y="1830511"/>
            <a:ext cx="1005840" cy="100584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F75ED6-FE85-E09D-ECCB-1A50D4725345}"/>
              </a:ext>
            </a:extLst>
          </p:cNvPr>
          <p:cNvSpPr txBox="1"/>
          <p:nvPr/>
        </p:nvSpPr>
        <p:spPr>
          <a:xfrm>
            <a:off x="5424042" y="1830511"/>
            <a:ext cx="256222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Maxime NICOLAS</a:t>
            </a:r>
            <a:endParaRPr lang="fr-FR" sz="1200" b="1" spc="-10" dirty="0">
              <a:solidFill>
                <a:schemeClr val="tx2"/>
              </a:solidFill>
              <a:latin typeface="Palatino Linotype" panose="02040502050505030304" pitchFamily="18" charset="0"/>
              <a:ea typeface="+mj-ea"/>
              <a:cs typeface="Arial" charset="0"/>
              <a:sym typeface="Arial Narrow"/>
            </a:endParaRPr>
          </a:p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Associé</a:t>
            </a:r>
          </a:p>
          <a:p>
            <a:pPr marR="379095" lvl="0" algn="just">
              <a:spcBef>
                <a:spcPts val="600"/>
              </a:spcBef>
              <a:buClr>
                <a:schemeClr val="tx1"/>
              </a:buClr>
              <a:buSzPts val="1200"/>
            </a:pPr>
            <a:r>
              <a:rPr lang="fr-FR" sz="900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+8 ans d’expérience dans le conseil en financement et à la cession/acquisition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71DAD-568F-8A0B-075B-CD3EEDA6D52A}"/>
              </a:ext>
            </a:extLst>
          </p:cNvPr>
          <p:cNvSpPr txBox="1"/>
          <p:nvPr/>
        </p:nvSpPr>
        <p:spPr>
          <a:xfrm>
            <a:off x="1662699" y="1830511"/>
            <a:ext cx="256032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Loïc GACH </a:t>
            </a:r>
          </a:p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Associé</a:t>
            </a:r>
          </a:p>
          <a:p>
            <a:pPr marR="379095" lvl="0" algn="just">
              <a:spcBef>
                <a:spcPts val="600"/>
              </a:spcBef>
              <a:buClr>
                <a:schemeClr val="tx1"/>
              </a:buClr>
              <a:buSzPts val="1200"/>
            </a:pPr>
            <a:r>
              <a:rPr lang="fr-FR" sz="900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+10 ans d’expérience dans le conseil en financement et à la cession/acquisition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205BF-736D-B36F-E68D-E43D2DE4A503}"/>
              </a:ext>
            </a:extLst>
          </p:cNvPr>
          <p:cNvSpPr txBox="1"/>
          <p:nvPr/>
        </p:nvSpPr>
        <p:spPr>
          <a:xfrm>
            <a:off x="9113519" y="1830511"/>
            <a:ext cx="2560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spcBef>
                <a:spcPts val="600"/>
              </a:spcBef>
              <a:buClr>
                <a:schemeClr val="tx1"/>
              </a:buClr>
              <a:buSzPts val="1200"/>
            </a:pPr>
            <a:r>
              <a:rPr lang="fr-FR" sz="12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Arnaud CLUZEL</a:t>
            </a:r>
            <a:br>
              <a:rPr lang="fr-FR" sz="12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</a:br>
            <a:r>
              <a:rPr lang="fr-FR" sz="12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Associé</a:t>
            </a:r>
          </a:p>
          <a:p>
            <a:pPr marR="379095" lvl="0" algn="just">
              <a:spcBef>
                <a:spcPts val="600"/>
              </a:spcBef>
              <a:buClr>
                <a:schemeClr val="tx1"/>
              </a:buClr>
              <a:buSzPts val="1200"/>
            </a:pPr>
            <a:r>
              <a:rPr lang="fr-FR" sz="900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+9 ans avec des experts judiciaires très réputés sur des évaluations de préjudices sensibles et complexes</a:t>
            </a:r>
          </a:p>
        </p:txBody>
      </p:sp>
      <p:pic>
        <p:nvPicPr>
          <p:cNvPr id="11" name="Google Shape;353;p14">
            <a:extLst>
              <a:ext uri="{FF2B5EF4-FFF2-40B4-BE49-F238E27FC236}">
                <a16:creationId xmlns:a16="http://schemas.microsoft.com/office/drawing/2014/main" id="{A3C0609F-EC6B-3C5E-FACC-F776CCDAFC3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59" y="1830511"/>
            <a:ext cx="1005840" cy="10058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Image 20" descr="Une image contenant personne, homme, intérieur, avant&#10;&#10;Description générée automatiquement">
            <a:extLst>
              <a:ext uri="{FF2B5EF4-FFF2-40B4-BE49-F238E27FC236}">
                <a16:creationId xmlns:a16="http://schemas.microsoft.com/office/drawing/2014/main" id="{E5568A3F-3B78-E06E-2514-9ADAC8AD2AB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2" t="-1" b="23374"/>
          <a:stretch/>
        </p:blipFill>
        <p:spPr>
          <a:xfrm>
            <a:off x="7912921" y="1830511"/>
            <a:ext cx="1005840" cy="1005840"/>
          </a:xfrm>
          <a:prstGeom prst="ellipse">
            <a:avLst/>
          </a:prstGeom>
          <a:ln w="19050">
            <a:solidFill>
              <a:schemeClr val="tx1"/>
            </a:solidFill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E16AB2-1198-3C4F-9BFA-E8DE984BDDF0}"/>
              </a:ext>
            </a:extLst>
          </p:cNvPr>
          <p:cNvSpPr txBox="1"/>
          <p:nvPr/>
        </p:nvSpPr>
        <p:spPr>
          <a:xfrm>
            <a:off x="1662698" y="3074734"/>
            <a:ext cx="256222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Valentin MARTINI</a:t>
            </a:r>
            <a:r>
              <a:rPr lang="fr-FR" sz="1200" b="1" spc="-10" dirty="0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 </a:t>
            </a:r>
          </a:p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Senior Associate </a:t>
            </a:r>
          </a:p>
          <a:p>
            <a:pPr marR="379095" lvl="0" algn="just">
              <a:spcBef>
                <a:spcPts val="600"/>
              </a:spcBef>
              <a:buClr>
                <a:schemeClr val="tx1"/>
              </a:buClr>
              <a:buSzPts val="1200"/>
            </a:pPr>
            <a:r>
              <a:rPr lang="fr-FR" sz="900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+9 ans d’expérience dans les secteurs Tech &amp; Industrie de la start-up au groupe côté, a notamment travaillé au sein de KPMG et Alstom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9F6A1-4402-12EF-3322-7B37220A918D}"/>
              </a:ext>
            </a:extLst>
          </p:cNvPr>
          <p:cNvSpPr txBox="1"/>
          <p:nvPr/>
        </p:nvSpPr>
        <p:spPr>
          <a:xfrm>
            <a:off x="5424042" y="3074734"/>
            <a:ext cx="256032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Mattéo DELALANDE</a:t>
            </a:r>
            <a:endParaRPr lang="fr-FR" sz="1200" b="1" spc="-10" dirty="0">
              <a:solidFill>
                <a:schemeClr val="tx2"/>
              </a:solidFill>
              <a:latin typeface="Palatino Linotype" panose="02040502050505030304" pitchFamily="18" charset="0"/>
              <a:ea typeface="+mj-ea"/>
              <a:cs typeface="Arial" charset="0"/>
              <a:sym typeface="Arial Narrow"/>
            </a:endParaRPr>
          </a:p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Senior Analyste</a:t>
            </a:r>
          </a:p>
          <a:p>
            <a:pPr marR="379095" lvl="0" algn="just">
              <a:spcBef>
                <a:spcPts val="600"/>
              </a:spcBef>
              <a:buClr>
                <a:schemeClr val="tx1"/>
              </a:buClr>
              <a:buSzPts val="1200"/>
            </a:pPr>
            <a:r>
              <a:rPr lang="fr-FR" sz="900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+2 ans d’expérience en M&amp;A dans les secteurs Tech &amp; Transition énergétique, a notamment travaillé au sein de Bryan, Garnier &amp; Co et Danone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FF565-7FAA-A4A4-BE05-9B20642D39FE}"/>
              </a:ext>
            </a:extLst>
          </p:cNvPr>
          <p:cNvSpPr txBox="1"/>
          <p:nvPr/>
        </p:nvSpPr>
        <p:spPr>
          <a:xfrm>
            <a:off x="9113519" y="3074734"/>
            <a:ext cx="2560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Emma BERNARD</a:t>
            </a:r>
            <a:r>
              <a:rPr lang="fr-FR" sz="1200" b="1" spc="-10" dirty="0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 </a:t>
            </a:r>
          </a:p>
          <a:p>
            <a:pPr marR="379095" lvl="0">
              <a:buClr>
                <a:schemeClr val="tx1"/>
              </a:buClr>
              <a:buSzPts val="1200"/>
            </a:pPr>
            <a:r>
              <a:rPr lang="fr-FR" sz="12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Analyste</a:t>
            </a:r>
          </a:p>
          <a:p>
            <a:pPr marR="379095" lvl="0" algn="just">
              <a:spcBef>
                <a:spcPts val="600"/>
              </a:spcBef>
              <a:buClr>
                <a:schemeClr val="tx1"/>
              </a:buClr>
              <a:buSzPts val="1200"/>
            </a:pPr>
            <a:r>
              <a:rPr lang="fr-FR" sz="900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+1 an d’expérience en M&amp;A, a notamment travaillé au sein de </a:t>
            </a:r>
            <a:r>
              <a:rPr lang="fr-FR" sz="900" spc="-10" dirty="0" err="1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NoveoCare</a:t>
            </a:r>
            <a:endParaRPr lang="fr-FR" sz="900" spc="-10" dirty="0">
              <a:latin typeface="Palatino Linotype" panose="02040502050505030304" pitchFamily="18" charset="0"/>
              <a:ea typeface="+mj-ea"/>
              <a:cs typeface="Arial" charset="0"/>
              <a:sym typeface="Arial Narrow"/>
            </a:endParaRPr>
          </a:p>
        </p:txBody>
      </p:sp>
      <p:pic>
        <p:nvPicPr>
          <p:cNvPr id="16" name="Image 81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8949B15E-08A7-3463-BC98-FF6F4F3C51ED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4507" t="23265" r="22355" b="1119"/>
          <a:stretch/>
        </p:blipFill>
        <p:spPr>
          <a:xfrm>
            <a:off x="7905778" y="3074734"/>
            <a:ext cx="1005840" cy="1005840"/>
          </a:xfrm>
          <a:prstGeom prst="ellipse">
            <a:avLst/>
          </a:prstGeom>
        </p:spPr>
      </p:pic>
      <p:pic>
        <p:nvPicPr>
          <p:cNvPr id="17" name="Image 82">
            <a:extLst>
              <a:ext uri="{FF2B5EF4-FFF2-40B4-BE49-F238E27FC236}">
                <a16:creationId xmlns:a16="http://schemas.microsoft.com/office/drawing/2014/main" id="{F3EAEBA4-C875-7CCB-623C-26B68E5C13FC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3220"/>
          <a:stretch/>
        </p:blipFill>
        <p:spPr>
          <a:xfrm>
            <a:off x="4364461" y="3074734"/>
            <a:ext cx="1005840" cy="1005840"/>
          </a:xfrm>
          <a:prstGeom prst="ellipse">
            <a:avLst/>
          </a:prstGeom>
        </p:spPr>
      </p:pic>
      <p:pic>
        <p:nvPicPr>
          <p:cNvPr id="18" name="Image 2">
            <a:extLst>
              <a:ext uri="{FF2B5EF4-FFF2-40B4-BE49-F238E27FC236}">
                <a16:creationId xmlns:a16="http://schemas.microsoft.com/office/drawing/2014/main" id="{6A33AAD0-AA1A-51A0-E56D-DB3188937D0A}"/>
              </a:ext>
            </a:extLst>
          </p:cNvPr>
          <p:cNvPicPr>
            <a:picLocks/>
          </p:cNvPicPr>
          <p:nvPr/>
        </p:nvPicPr>
        <p:blipFill rotWithShape="1">
          <a:blip r:embed="rId8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12"/>
          <a:stretch/>
        </p:blipFill>
        <p:spPr>
          <a:xfrm>
            <a:off x="518159" y="3074734"/>
            <a:ext cx="1005840" cy="1005840"/>
          </a:xfrm>
          <a:prstGeom prst="ellipse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2D59C00-8DCB-A28A-7B71-8F8BE701ED44}"/>
              </a:ext>
            </a:extLst>
          </p:cNvPr>
          <p:cNvGrpSpPr/>
          <p:nvPr/>
        </p:nvGrpSpPr>
        <p:grpSpPr>
          <a:xfrm>
            <a:off x="518159" y="1465042"/>
            <a:ext cx="11155680" cy="187875"/>
            <a:chOff x="518158" y="1465042"/>
            <a:chExt cx="5486400" cy="187875"/>
          </a:xfrm>
        </p:grpSpPr>
        <p:sp>
          <p:nvSpPr>
            <p:cNvPr id="23" name="Text Placeholder 14">
              <a:extLst>
                <a:ext uri="{FF2B5EF4-FFF2-40B4-BE49-F238E27FC236}">
                  <a16:creationId xmlns:a16="http://schemas.microsoft.com/office/drawing/2014/main" id="{11BE286D-20F0-CCF4-2601-8C8660FCB601}"/>
                </a:ext>
              </a:extLst>
            </p:cNvPr>
            <p:cNvSpPr txBox="1">
              <a:spLocks/>
            </p:cNvSpPr>
            <p:nvPr/>
          </p:nvSpPr>
          <p:spPr>
            <a:xfrm>
              <a:off x="518158" y="1465042"/>
              <a:ext cx="5486400" cy="1661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400" kern="1200" dirty="0" smtClean="0">
                  <a:solidFill>
                    <a:srgbClr val="44A3C3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tx2"/>
                  </a:solidFill>
                </a:rPr>
                <a:t>Une équipe </a:t>
              </a:r>
              <a:r>
                <a:rPr lang="en-US" sz="1200" b="1" dirty="0" err="1">
                  <a:solidFill>
                    <a:schemeClr val="tx2"/>
                  </a:solidFill>
                </a:rPr>
                <a:t>dédiée</a:t>
              </a:r>
              <a:r>
                <a:rPr lang="en-US" sz="1200" b="1" dirty="0">
                  <a:solidFill>
                    <a:schemeClr val="tx2"/>
                  </a:solidFill>
                </a:rPr>
                <a:t> à </a:t>
              </a:r>
              <a:r>
                <a:rPr lang="en-US" sz="1200" b="1" dirty="0" err="1">
                  <a:solidFill>
                    <a:schemeClr val="tx2"/>
                  </a:solidFill>
                </a:rPr>
                <a:t>votre</a:t>
              </a:r>
              <a:r>
                <a:rPr lang="en-US" sz="1200" b="1" dirty="0">
                  <a:solidFill>
                    <a:schemeClr val="tx2"/>
                  </a:solidFill>
                </a:rPr>
                <a:t> </a:t>
              </a:r>
              <a:r>
                <a:rPr lang="en-US" sz="1200" b="1" dirty="0" err="1">
                  <a:solidFill>
                    <a:schemeClr val="tx2"/>
                  </a:solidFill>
                </a:rPr>
                <a:t>projet</a:t>
              </a:r>
              <a:r>
                <a:rPr lang="en-US" sz="1200" b="1" dirty="0">
                  <a:solidFill>
                    <a:schemeClr val="tx2"/>
                  </a:solidFill>
                </a:rPr>
                <a:t>…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B2700A-0EF2-64A9-2A61-3526E4E74507}"/>
                </a:ext>
              </a:extLst>
            </p:cNvPr>
            <p:cNvCxnSpPr>
              <a:cxnSpLocks/>
            </p:cNvCxnSpPr>
            <p:nvPr/>
          </p:nvCxnSpPr>
          <p:spPr>
            <a:xfrm>
              <a:off x="518158" y="1652917"/>
              <a:ext cx="54864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36304-6781-70AD-FED7-372693118D17}"/>
              </a:ext>
            </a:extLst>
          </p:cNvPr>
          <p:cNvGrpSpPr/>
          <p:nvPr/>
        </p:nvGrpSpPr>
        <p:grpSpPr>
          <a:xfrm>
            <a:off x="518159" y="4358986"/>
            <a:ext cx="11155680" cy="187875"/>
            <a:chOff x="518158" y="1465042"/>
            <a:chExt cx="5486400" cy="187875"/>
          </a:xfrm>
        </p:grpSpPr>
        <p:sp>
          <p:nvSpPr>
            <p:cNvPr id="30" name="Text Placeholder 14">
              <a:extLst>
                <a:ext uri="{FF2B5EF4-FFF2-40B4-BE49-F238E27FC236}">
                  <a16:creationId xmlns:a16="http://schemas.microsoft.com/office/drawing/2014/main" id="{D99636E6-7056-B690-72A1-5AE5CB95A91A}"/>
                </a:ext>
              </a:extLst>
            </p:cNvPr>
            <p:cNvSpPr txBox="1">
              <a:spLocks/>
            </p:cNvSpPr>
            <p:nvPr/>
          </p:nvSpPr>
          <p:spPr>
            <a:xfrm>
              <a:off x="518158" y="1465042"/>
              <a:ext cx="5486400" cy="1661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400" kern="1200" dirty="0" smtClean="0">
                  <a:solidFill>
                    <a:srgbClr val="44A3C3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tx2"/>
                  </a:solidFill>
                </a:rPr>
                <a:t>…</a:t>
              </a:r>
              <a:r>
                <a:rPr lang="en-US" sz="1200" b="1" dirty="0" err="1">
                  <a:solidFill>
                    <a:schemeClr val="tx2"/>
                  </a:solidFill>
                </a:rPr>
                <a:t>Supportée</a:t>
              </a:r>
              <a:r>
                <a:rPr lang="en-US" sz="1200" b="1" dirty="0">
                  <a:solidFill>
                    <a:schemeClr val="tx2"/>
                  </a:solidFill>
                </a:rPr>
                <a:t> par </a:t>
              </a:r>
              <a:r>
                <a:rPr lang="en-US" sz="1200" b="1" dirty="0" err="1">
                  <a:solidFill>
                    <a:schemeClr val="tx2"/>
                  </a:solidFill>
                </a:rPr>
                <a:t>une</a:t>
              </a:r>
              <a:r>
                <a:rPr lang="en-US" sz="1200" b="1" dirty="0">
                  <a:solidFill>
                    <a:schemeClr val="tx2"/>
                  </a:solidFill>
                </a:rPr>
                <a:t> équipe </a:t>
              </a:r>
              <a:r>
                <a:rPr lang="en-US" sz="1200" b="1" dirty="0" err="1">
                  <a:solidFill>
                    <a:schemeClr val="tx2"/>
                  </a:solidFill>
                </a:rPr>
                <a:t>d’experts</a:t>
              </a:r>
              <a:r>
                <a:rPr lang="en-US" sz="1200" b="1" dirty="0">
                  <a:solidFill>
                    <a:schemeClr val="tx2"/>
                  </a:solidFill>
                </a:rPr>
                <a:t> </a:t>
              </a:r>
              <a:r>
                <a:rPr lang="en-US" sz="1200" b="1" dirty="0" err="1">
                  <a:solidFill>
                    <a:schemeClr val="tx2"/>
                  </a:solidFill>
                </a:rPr>
                <a:t>sectoriels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95322C-23E3-2F2D-D279-7D1F6C6F99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58" y="1652917"/>
              <a:ext cx="54864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Date Placeholder 4">
            <a:extLst>
              <a:ext uri="{FF2B5EF4-FFF2-40B4-BE49-F238E27FC236}">
                <a16:creationId xmlns:a16="http://schemas.microsoft.com/office/drawing/2014/main" id="{4415B81F-2118-E5CC-C008-123948609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159" y="148260"/>
            <a:ext cx="9168149" cy="256111"/>
          </a:xfrm>
        </p:spPr>
        <p:txBody>
          <a:bodyPr/>
          <a:lstStyle/>
          <a:p>
            <a:r>
              <a:rPr lang="en-US" dirty="0"/>
              <a:t>01. </a:t>
            </a:r>
            <a:r>
              <a:rPr lang="en-US" dirty="0" err="1"/>
              <a:t>Présentation</a:t>
            </a:r>
            <a:r>
              <a:rPr lang="en-US" dirty="0"/>
              <a:t> </a:t>
            </a:r>
            <a:r>
              <a:rPr lang="en-US" dirty="0" err="1"/>
              <a:t>d’OutMatch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BF8ACD-D0E2-CBF4-D9A9-99BC54695DDE}"/>
              </a:ext>
            </a:extLst>
          </p:cNvPr>
          <p:cNvSpPr txBox="1"/>
          <p:nvPr/>
        </p:nvSpPr>
        <p:spPr>
          <a:xfrm>
            <a:off x="1283255" y="4680738"/>
            <a:ext cx="289250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buClr>
                <a:schemeClr val="tx1"/>
              </a:buClr>
              <a:buSzPts val="1200"/>
            </a:pPr>
            <a:r>
              <a:rPr lang="fr-FR" sz="11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Julien MECHIN</a:t>
            </a:r>
          </a:p>
          <a:p>
            <a:pPr marR="379095" lvl="0">
              <a:buClr>
                <a:schemeClr val="tx1"/>
              </a:buClr>
              <a:buSzPts val="1200"/>
            </a:pPr>
            <a:r>
              <a:rPr lang="fr-FR" sz="8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Expert métier  - Technologie &amp; Logiciel</a:t>
            </a:r>
          </a:p>
          <a:p>
            <a:pPr marR="379095" lvl="0">
              <a:buClr>
                <a:schemeClr val="tx1"/>
              </a:buClr>
              <a:buSzPts val="1200"/>
            </a:pPr>
            <a:r>
              <a:rPr lang="fr-FR" sz="800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a créé et dirigé plusieurs sociétés et a rejoint </a:t>
            </a:r>
            <a:r>
              <a:rPr lang="fr-FR" sz="800" spc="-10" dirty="0" err="1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OutMatch</a:t>
            </a:r>
            <a:r>
              <a:rPr lang="fr-FR" sz="800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 en 2022</a:t>
            </a:r>
          </a:p>
        </p:txBody>
      </p:sp>
      <p:pic>
        <p:nvPicPr>
          <p:cNvPr id="34" name="Image 41" descr="Une image contenant personne, debout&#10;&#10;Description générée automatiquement">
            <a:extLst>
              <a:ext uri="{FF2B5EF4-FFF2-40B4-BE49-F238E27FC236}">
                <a16:creationId xmlns:a16="http://schemas.microsoft.com/office/drawing/2014/main" id="{CF2DC3D1-4002-1E0A-823E-246F7597D184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59" y="4680738"/>
            <a:ext cx="640080" cy="640080"/>
          </a:xfrm>
          <a:prstGeom prst="ellipse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FCF48CE-6581-64E7-E753-2E3910F5EAC5}"/>
              </a:ext>
            </a:extLst>
          </p:cNvPr>
          <p:cNvSpPr txBox="1"/>
          <p:nvPr/>
        </p:nvSpPr>
        <p:spPr>
          <a:xfrm>
            <a:off x="5270971" y="4680738"/>
            <a:ext cx="27570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buClr>
                <a:schemeClr val="tx1"/>
              </a:buClr>
              <a:buSzPts val="1200"/>
            </a:pPr>
            <a:r>
              <a:rPr lang="fr-FR" sz="11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Philippe HO-LAM</a:t>
            </a:r>
            <a:br>
              <a:rPr lang="fr-FR" sz="1100" b="1" spc="-10" dirty="0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</a:br>
            <a:r>
              <a:rPr lang="fr-FR" sz="8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Expert métier – Assurance &amp; Immobilier</a:t>
            </a:r>
          </a:p>
          <a:p>
            <a:pPr marR="379095" lvl="0">
              <a:buClr>
                <a:schemeClr val="tx1"/>
              </a:buClr>
              <a:buSzPts val="1200"/>
            </a:pPr>
            <a:r>
              <a:rPr lang="fr-FR" sz="800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Dispose de 5 ans d’expérience dans le conseil au entreprise, a rejoint OutMatch en 2023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E45A1DE-717C-E7B7-0BED-CD842EC05828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"/>
          <a:stretch/>
        </p:blipFill>
        <p:spPr bwMode="auto">
          <a:xfrm>
            <a:off x="4540223" y="4680738"/>
            <a:ext cx="640080" cy="64008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8">
            <a:extLst>
              <a:ext uri="{FF2B5EF4-FFF2-40B4-BE49-F238E27FC236}">
                <a16:creationId xmlns:a16="http://schemas.microsoft.com/office/drawing/2014/main" id="{EE0F7655-7196-2631-2D0E-0BF098109F4A}"/>
              </a:ext>
            </a:extLst>
          </p:cNvPr>
          <p:cNvSpPr txBox="1"/>
          <p:nvPr/>
        </p:nvSpPr>
        <p:spPr>
          <a:xfrm>
            <a:off x="5270971" y="5408128"/>
            <a:ext cx="256151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spcBef>
                <a:spcPts val="600"/>
              </a:spcBef>
              <a:buClr>
                <a:schemeClr val="tx1"/>
              </a:buClr>
              <a:buSzPts val="1200"/>
            </a:pPr>
            <a:r>
              <a:rPr lang="fr-FR" sz="11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Yoann LATOUCHE</a:t>
            </a:r>
            <a:br>
              <a:rPr lang="fr-FR" sz="1100" b="1" spc="-10" dirty="0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</a:br>
            <a:r>
              <a:rPr lang="fr-FR" sz="8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Expert métier - Pet &amp; </a:t>
            </a:r>
            <a:r>
              <a:rPr lang="fr-FR" sz="800" b="1" spc="-10" dirty="0" err="1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PetFood</a:t>
            </a:r>
            <a:endParaRPr lang="fr-FR" sz="800" b="1" spc="-10" dirty="0">
              <a:latin typeface="Palatino Linotype" panose="02040502050505030304" pitchFamily="18" charset="0"/>
              <a:ea typeface="+mj-ea"/>
              <a:cs typeface="Arial" charset="0"/>
              <a:sym typeface="Arial Narrow"/>
            </a:endParaRPr>
          </a:p>
        </p:txBody>
      </p:sp>
      <p:pic>
        <p:nvPicPr>
          <p:cNvPr id="39" name="Image 18">
            <a:extLst>
              <a:ext uri="{FF2B5EF4-FFF2-40B4-BE49-F238E27FC236}">
                <a16:creationId xmlns:a16="http://schemas.microsoft.com/office/drawing/2014/main" id="{38E0A031-C008-1B18-7750-128EC73E282A}"/>
              </a:ext>
            </a:extLst>
          </p:cNvPr>
          <p:cNvPicPr>
            <a:picLocks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08" b="17658"/>
          <a:stretch/>
        </p:blipFill>
        <p:spPr>
          <a:xfrm>
            <a:off x="4540223" y="5408128"/>
            <a:ext cx="640080" cy="640080"/>
          </a:xfrm>
          <a:prstGeom prst="ellipse">
            <a:avLst/>
          </a:prstGeom>
        </p:spPr>
      </p:pic>
      <p:sp>
        <p:nvSpPr>
          <p:cNvPr id="41" name="TextBox 24">
            <a:extLst>
              <a:ext uri="{FF2B5EF4-FFF2-40B4-BE49-F238E27FC236}">
                <a16:creationId xmlns:a16="http://schemas.microsoft.com/office/drawing/2014/main" id="{75BAFD77-37CD-5024-C973-B25A4933CF49}"/>
              </a:ext>
            </a:extLst>
          </p:cNvPr>
          <p:cNvSpPr txBox="1"/>
          <p:nvPr/>
        </p:nvSpPr>
        <p:spPr>
          <a:xfrm>
            <a:off x="8882032" y="5408128"/>
            <a:ext cx="279180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buClr>
                <a:schemeClr val="tx1"/>
              </a:buClr>
              <a:buSzPts val="1200"/>
            </a:pPr>
            <a:r>
              <a:rPr lang="fr-FR" sz="11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Sébastien JANODET</a:t>
            </a:r>
            <a:br>
              <a:rPr lang="fr-FR" sz="1100" b="1" spc="-10" dirty="0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</a:br>
            <a:r>
              <a:rPr lang="fr-FR" sz="8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Expert métier - Sports &amp; Entertainment</a:t>
            </a:r>
          </a:p>
        </p:txBody>
      </p:sp>
      <p:pic>
        <p:nvPicPr>
          <p:cNvPr id="42" name="Image 20">
            <a:extLst>
              <a:ext uri="{FF2B5EF4-FFF2-40B4-BE49-F238E27FC236}">
                <a16:creationId xmlns:a16="http://schemas.microsoft.com/office/drawing/2014/main" id="{C565B395-4DF1-B554-8774-F851AB86B5C9}"/>
              </a:ext>
            </a:extLst>
          </p:cNvPr>
          <p:cNvPicPr>
            <a:picLocks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980" r="15530"/>
          <a:stretch/>
        </p:blipFill>
        <p:spPr>
          <a:xfrm>
            <a:off x="8177115" y="5408128"/>
            <a:ext cx="640080" cy="640080"/>
          </a:xfrm>
          <a:prstGeom prst="ellipse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ECB4E15-A4DC-C840-6F97-F2E868017716}"/>
              </a:ext>
            </a:extLst>
          </p:cNvPr>
          <p:cNvGrpSpPr/>
          <p:nvPr/>
        </p:nvGrpSpPr>
        <p:grpSpPr>
          <a:xfrm>
            <a:off x="8155942" y="4680738"/>
            <a:ext cx="3431467" cy="640080"/>
            <a:chOff x="8016239" y="4646871"/>
            <a:chExt cx="3431467" cy="6400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DD1B01-04FA-4280-DAC5-78CAB14C3D18}"/>
                </a:ext>
              </a:extLst>
            </p:cNvPr>
            <p:cNvSpPr txBox="1"/>
            <p:nvPr/>
          </p:nvSpPr>
          <p:spPr>
            <a:xfrm>
              <a:off x="8742329" y="4646871"/>
              <a:ext cx="2705377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79095" lvl="0">
                <a:buClr>
                  <a:schemeClr val="tx1"/>
                </a:buClr>
                <a:buSzPts val="1200"/>
              </a:pPr>
              <a:r>
                <a:rPr lang="fr-FR" sz="1100" b="1" spc="-10" dirty="0">
                  <a:solidFill>
                    <a:srgbClr val="44A3C3"/>
                  </a:solidFill>
                  <a:latin typeface="Palatino Linotype" panose="02040502050505030304" pitchFamily="18" charset="0"/>
                  <a:ea typeface="+mj-ea"/>
                  <a:cs typeface="Arial" charset="0"/>
                  <a:sym typeface="Arial Narrow"/>
                </a:rPr>
                <a:t>Emilien ERCOLANI</a:t>
              </a:r>
              <a:br>
                <a:rPr lang="fr-FR" sz="1100" b="1" spc="-10" dirty="0">
                  <a:solidFill>
                    <a:schemeClr val="tx2"/>
                  </a:solidFill>
                  <a:latin typeface="Palatino Linotype" panose="02040502050505030304" pitchFamily="18" charset="0"/>
                  <a:ea typeface="+mj-ea"/>
                  <a:cs typeface="Arial" charset="0"/>
                  <a:sym typeface="Arial Narrow"/>
                </a:rPr>
              </a:br>
              <a:r>
                <a:rPr lang="fr-FR" sz="800" b="1" spc="-10" dirty="0">
                  <a:latin typeface="Palatino Linotype" panose="02040502050505030304" pitchFamily="18" charset="0"/>
                  <a:ea typeface="+mj-ea"/>
                  <a:cs typeface="Arial" charset="0"/>
                  <a:sym typeface="Arial Narrow"/>
                </a:rPr>
                <a:t>Expert métier - Web3</a:t>
              </a:r>
            </a:p>
          </p:txBody>
        </p:sp>
        <p:pic>
          <p:nvPicPr>
            <p:cNvPr id="45" name="Image 22">
              <a:extLst>
                <a:ext uri="{FF2B5EF4-FFF2-40B4-BE49-F238E27FC236}">
                  <a16:creationId xmlns:a16="http://schemas.microsoft.com/office/drawing/2014/main" id="{CDF9475E-29BD-4BD3-B6E3-DB8E2A4BDE5F}"/>
                </a:ext>
              </a:extLst>
            </p:cNvPr>
            <p:cNvPicPr>
              <a:picLocks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6843" t="5965" r="4157" b="19985"/>
            <a:stretch/>
          </p:blipFill>
          <p:spPr>
            <a:xfrm>
              <a:off x="8016239" y="4646871"/>
              <a:ext cx="640080" cy="640080"/>
            </a:xfrm>
            <a:prstGeom prst="ellipse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B10FE27-E828-27D2-0A37-6DC446F208C1}"/>
              </a:ext>
            </a:extLst>
          </p:cNvPr>
          <p:cNvSpPr txBox="1"/>
          <p:nvPr/>
        </p:nvSpPr>
        <p:spPr>
          <a:xfrm>
            <a:off x="1283255" y="5408128"/>
            <a:ext cx="286185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9095" lvl="0">
              <a:spcBef>
                <a:spcPts val="600"/>
              </a:spcBef>
              <a:buClr>
                <a:schemeClr val="tx1"/>
              </a:buClr>
              <a:buSzPts val="1200"/>
            </a:pPr>
            <a:r>
              <a:rPr lang="fr-FR" sz="1100" b="1" spc="-10" dirty="0">
                <a:solidFill>
                  <a:srgbClr val="44A3C3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Grégory DUBOURG</a:t>
            </a:r>
            <a:br>
              <a:rPr lang="fr-FR" sz="1100" b="1" spc="-10" dirty="0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</a:br>
            <a:r>
              <a:rPr lang="fr-FR" sz="800" b="1" spc="-10" dirty="0">
                <a:latin typeface="Palatino Linotype" panose="02040502050505030304" pitchFamily="18" charset="0"/>
                <a:ea typeface="+mj-ea"/>
                <a:cs typeface="Arial" charset="0"/>
                <a:sym typeface="Arial Narrow"/>
              </a:rPr>
              <a:t>Expert métier - Nutrition &amp; Santé</a:t>
            </a:r>
          </a:p>
        </p:txBody>
      </p:sp>
      <p:pic>
        <p:nvPicPr>
          <p:cNvPr id="51" name="Image 27">
            <a:extLst>
              <a:ext uri="{FF2B5EF4-FFF2-40B4-BE49-F238E27FC236}">
                <a16:creationId xmlns:a16="http://schemas.microsoft.com/office/drawing/2014/main" id="{C4388C94-A9C0-1046-4195-F2763A42FB7E}"/>
              </a:ext>
            </a:extLst>
          </p:cNvPr>
          <p:cNvPicPr>
            <a:picLocks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9885" b="24909"/>
          <a:stretch/>
        </p:blipFill>
        <p:spPr>
          <a:xfrm>
            <a:off x="518158" y="5408128"/>
            <a:ext cx="640080" cy="640080"/>
          </a:xfrm>
          <a:prstGeom prst="ellipse">
            <a:avLst/>
          </a:prstGeom>
        </p:spPr>
      </p:pic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F024D6E4-730A-BE8B-D6FC-3BA304CAC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362" y="6336864"/>
            <a:ext cx="1980000" cy="280264"/>
          </a:xfrm>
        </p:spPr>
        <p:txBody>
          <a:bodyPr/>
          <a:lstStyle/>
          <a:p>
            <a:r>
              <a:rPr lang="en-US" dirty="0"/>
              <a:t>GREENSPECTOR</a:t>
            </a:r>
          </a:p>
          <a:p>
            <a:r>
              <a:rPr lang="en-US" dirty="0"/>
              <a:t>Support de discussion – Juillet 2024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F9F136-6835-5542-A9B0-92125775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59" y="6395302"/>
            <a:ext cx="3990505" cy="124251"/>
          </a:xfrm>
        </p:spPr>
        <p:txBody>
          <a:bodyPr/>
          <a:lstStyle/>
          <a:p>
            <a:r>
              <a:rPr lang="fr-FR" dirty="0"/>
              <a:t>Source : </a:t>
            </a:r>
            <a:r>
              <a:rPr lang="fr-FR" dirty="0" err="1"/>
              <a:t>OutMatch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9717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utmatch">
      <a:dk1>
        <a:srgbClr val="000000"/>
      </a:dk1>
      <a:lt1>
        <a:srgbClr val="FFFFFF"/>
      </a:lt1>
      <a:dk2>
        <a:srgbClr val="002060"/>
      </a:dk2>
      <a:lt2>
        <a:srgbClr val="AFABAB"/>
      </a:lt2>
      <a:accent1>
        <a:srgbClr val="44A3C3"/>
      </a:accent1>
      <a:accent2>
        <a:srgbClr val="1F497D"/>
      </a:accent2>
      <a:accent3>
        <a:srgbClr val="92D050"/>
      </a:accent3>
      <a:accent4>
        <a:srgbClr val="26C2FF"/>
      </a:accent4>
      <a:accent5>
        <a:srgbClr val="4BACC6"/>
      </a:accent5>
      <a:accent6>
        <a:srgbClr val="7030A0"/>
      </a:accent6>
      <a:hlink>
        <a:srgbClr val="FFFFFF"/>
      </a:hlink>
      <a:folHlink>
        <a:srgbClr val="FFFFFF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700C0B-3F1E-4787-9FB9-A8C39D3BA379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254</Words>
  <Application>Microsoft Office PowerPoint</Application>
  <PresentationFormat>Grand écran</PresentationFormat>
  <Paragraphs>34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Palatino Linotype</vt:lpstr>
      <vt:lpstr>Poppins Medium</vt:lpstr>
      <vt:lpstr>Segoe UI</vt:lpstr>
      <vt:lpstr>Office Theme</vt:lpstr>
      <vt:lpstr>Notre équipe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Plaquette_OutMatch_2024</dc:title>
  <dc:subject>Plaquette_OutMatch_2024</dc:subject>
  <dc:creator>OutMatch</dc:creator>
  <cp:keywords>Plaquette_OutMatch_2024</cp:keywords>
  <cp:lastModifiedBy>loic gach</cp:lastModifiedBy>
  <cp:revision>375</cp:revision>
  <dcterms:created xsi:type="dcterms:W3CDTF">2022-10-11T18:08:35Z</dcterms:created>
  <dcterms:modified xsi:type="dcterms:W3CDTF">2024-07-05T08:55:28Z</dcterms:modified>
</cp:coreProperties>
</file>